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9"/>
  </p:notesMasterIdLst>
  <p:sldIdLst>
    <p:sldId id="374" r:id="rId2"/>
    <p:sldId id="375" r:id="rId3"/>
    <p:sldId id="266" r:id="rId4"/>
    <p:sldId id="261" r:id="rId5"/>
    <p:sldId id="259" r:id="rId6"/>
    <p:sldId id="263" r:id="rId7"/>
    <p:sldId id="529" r:id="rId8"/>
    <p:sldId id="262" r:id="rId9"/>
    <p:sldId id="265" r:id="rId10"/>
    <p:sldId id="264" r:id="rId11"/>
    <p:sldId id="300" r:id="rId12"/>
    <p:sldId id="269" r:id="rId13"/>
    <p:sldId id="270" r:id="rId14"/>
    <p:sldId id="272" r:id="rId15"/>
    <p:sldId id="273" r:id="rId16"/>
    <p:sldId id="274" r:id="rId17"/>
    <p:sldId id="275" r:id="rId18"/>
    <p:sldId id="498" r:id="rId19"/>
    <p:sldId id="499" r:id="rId20"/>
    <p:sldId id="500" r:id="rId21"/>
    <p:sldId id="501" r:id="rId22"/>
    <p:sldId id="502" r:id="rId23"/>
    <p:sldId id="503" r:id="rId24"/>
    <p:sldId id="504" r:id="rId25"/>
    <p:sldId id="276" r:id="rId26"/>
    <p:sldId id="506" r:id="rId27"/>
    <p:sldId id="508" r:id="rId28"/>
    <p:sldId id="509" r:id="rId29"/>
    <p:sldId id="510" r:id="rId30"/>
    <p:sldId id="507" r:id="rId31"/>
    <p:sldId id="511" r:id="rId32"/>
    <p:sldId id="512" r:id="rId33"/>
    <p:sldId id="513" r:id="rId34"/>
    <p:sldId id="515" r:id="rId35"/>
    <p:sldId id="516" r:id="rId36"/>
    <p:sldId id="363" r:id="rId37"/>
    <p:sldId id="364" r:id="rId38"/>
    <p:sldId id="370" r:id="rId39"/>
    <p:sldId id="517" r:id="rId40"/>
    <p:sldId id="518" r:id="rId41"/>
    <p:sldId id="380" r:id="rId42"/>
    <p:sldId id="530" r:id="rId43"/>
    <p:sldId id="532" r:id="rId44"/>
    <p:sldId id="531" r:id="rId45"/>
    <p:sldId id="379" r:id="rId46"/>
    <p:sldId id="519" r:id="rId47"/>
    <p:sldId id="520" r:id="rId48"/>
    <p:sldId id="521" r:id="rId49"/>
    <p:sldId id="522" r:id="rId50"/>
    <p:sldId id="523" r:id="rId51"/>
    <p:sldId id="524" r:id="rId52"/>
    <p:sldId id="525" r:id="rId53"/>
    <p:sldId id="526" r:id="rId54"/>
    <p:sldId id="527" r:id="rId55"/>
    <p:sldId id="528" r:id="rId56"/>
    <p:sldId id="486" r:id="rId57"/>
    <p:sldId id="406" r:id="rId58"/>
  </p:sldIdLst>
  <p:sldSz cx="12192000" cy="6858000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9900CC"/>
    <a:srgbClr val="33CC33"/>
    <a:srgbClr val="00CC00"/>
    <a:srgbClr val="006600"/>
    <a:srgbClr val="0000FF"/>
    <a:srgbClr val="92D050"/>
    <a:srgbClr val="CCFFCC"/>
    <a:srgbClr val="FF6600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5" autoAdjust="0"/>
    <p:restoredTop sz="96353" autoAdjust="0"/>
  </p:normalViewPr>
  <p:slideViewPr>
    <p:cSldViewPr snapToGrid="0">
      <p:cViewPr varScale="1">
        <p:scale>
          <a:sx n="81" d="100"/>
          <a:sy n="81" d="100"/>
        </p:scale>
        <p:origin x="102" y="6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png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1AF9BA-ED5F-4CCF-B3AA-EA8798FCBFD4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93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3BA8EE-81C5-4EC5-9A17-7283D978C157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94374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6953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輔助字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08432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607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981926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47400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9965155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509358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14048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070851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92603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25363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90192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04403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416513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8082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70996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16FEB-E1BE-4CC5-87C4-D12AFFA1963E}" type="datetimeFigureOut">
              <a:rPr lang="zh-HK" altLang="en-US" smtClean="0"/>
              <a:t>30/5/2023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353F282-1DF3-40DA-90D6-E7D236BE499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84306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jpeg"/><Relationship Id="rId7" Type="http://schemas.openxmlformats.org/officeDocument/2006/relationships/image" Target="https://img.ruten.com.tw/s1/d/15/fb/21551372395003_327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8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4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0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4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2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5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4.png"/><Relationship Id="rId5" Type="http://schemas.openxmlformats.org/officeDocument/2006/relationships/oleObject" Target="../embeddings/oleObject10.bin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6.png"/><Relationship Id="rId5" Type="http://schemas.openxmlformats.org/officeDocument/2006/relationships/oleObject" Target="../embeddings/oleObject12.bin"/><Relationship Id="rId4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8.png"/><Relationship Id="rId5" Type="http://schemas.openxmlformats.org/officeDocument/2006/relationships/oleObject" Target="../embeddings/oleObject14.bin"/><Relationship Id="rId4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2.png"/><Relationship Id="rId5" Type="http://schemas.openxmlformats.org/officeDocument/2006/relationships/oleObject" Target="../embeddings/oleObject17.bin"/><Relationship Id="rId4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s://img.ruten.com.tw/s1/d/15/fb/21551372395003_327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arduino.cc/en/softwar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27B6CF1-D616-41C4-A17B-B3D7F8D4C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191" y="382217"/>
            <a:ext cx="8553445" cy="1646302"/>
          </a:xfrm>
        </p:spPr>
        <p:txBody>
          <a:bodyPr/>
          <a:lstStyle/>
          <a:p>
            <a:pPr marL="304800">
              <a:spcBef>
                <a:spcPts val="600"/>
              </a:spcBef>
              <a:spcAft>
                <a:spcPts val="600"/>
              </a:spcAft>
            </a:pPr>
            <a:r>
              <a:rPr lang="en-US" altLang="zh-HK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STEM</a:t>
            </a:r>
            <a:r>
              <a:rPr lang="zh-TW" altLang="zh-HK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教育知識增益系列：</a:t>
            </a:r>
            <a:r>
              <a:rPr lang="zh-TW" altLang="zh-HK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/>
            </a:r>
            <a:br>
              <a:rPr lang="zh-TW" altLang="zh-HK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</a:br>
            <a:r>
              <a:rPr lang="zh-TW" altLang="zh-HK" sz="4800" b="1" kern="100" dirty="0">
                <a:solidFill>
                  <a:srgbClr val="0070C0"/>
                </a:solidFill>
                <a:effectLst/>
                <a:latin typeface="+mj-ea"/>
                <a:cs typeface="Times New Roman" panose="02020603050405020304" pitchFamily="18" charset="0"/>
              </a:rPr>
              <a:t>「</a:t>
            </a:r>
            <a:r>
              <a:rPr lang="zh-TW" altLang="zh-HK" sz="48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智能門鎖模型</a:t>
            </a:r>
            <a:r>
              <a:rPr lang="zh-TW" altLang="zh-HK" sz="4800" b="1" kern="100" dirty="0">
                <a:solidFill>
                  <a:srgbClr val="0070C0"/>
                </a:solidFill>
                <a:effectLst/>
                <a:latin typeface="+mj-ea"/>
                <a:cs typeface="Times New Roman" panose="02020603050405020304" pitchFamily="18" charset="0"/>
              </a:rPr>
              <a:t>」</a:t>
            </a:r>
            <a:r>
              <a:rPr lang="zh-TW" altLang="en-US" sz="4800" b="1" kern="100" dirty="0">
                <a:solidFill>
                  <a:srgbClr val="0070C0"/>
                </a:solidFill>
                <a:effectLst/>
                <a:latin typeface="+mj-ea"/>
                <a:cs typeface="Times New Roman" panose="02020603050405020304" pitchFamily="18" charset="0"/>
              </a:rPr>
              <a:t>製作工作坊</a:t>
            </a:r>
            <a:endParaRPr lang="zh-HK" altLang="en-US" sz="4800" dirty="0">
              <a:solidFill>
                <a:srgbClr val="0070C0"/>
              </a:solidFill>
              <a:latin typeface="+mj-ea"/>
            </a:endParaRPr>
          </a:p>
        </p:txBody>
      </p:sp>
      <p:pic>
        <p:nvPicPr>
          <p:cNvPr id="1026" name="圖片 3">
            <a:extLst>
              <a:ext uri="{FF2B5EF4-FFF2-40B4-BE49-F238E27FC236}">
                <a16:creationId xmlns:a16="http://schemas.microsoft.com/office/drawing/2014/main" id="{C3BFFD5E-975B-A871-DC48-0E3C0FCD6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6526" y="2247484"/>
            <a:ext cx="6361090" cy="437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7678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5400" b="1" dirty="0">
                <a:solidFill>
                  <a:srgbClr val="6600CC"/>
                </a:solidFill>
              </a:rPr>
              <a:t>Arduino </a:t>
            </a:r>
            <a:r>
              <a:rPr lang="zh-TW" altLang="en-US" sz="5400" b="1" dirty="0">
                <a:solidFill>
                  <a:srgbClr val="6600CC"/>
                </a:solidFill>
              </a:rPr>
              <a:t>編程</a:t>
            </a:r>
            <a:endParaRPr lang="zh-HK" altLang="en-US" sz="5400" b="1" dirty="0">
              <a:solidFill>
                <a:srgbClr val="6600CC"/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D0B3A56-8758-40BC-ADAA-076D9669F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6719" y="1791480"/>
            <a:ext cx="11458562" cy="42360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9567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5400" b="1" dirty="0">
                <a:solidFill>
                  <a:srgbClr val="6600CC"/>
                </a:solidFill>
              </a:rPr>
              <a:t>Arduino </a:t>
            </a:r>
            <a:r>
              <a:rPr lang="zh-TW" altLang="en-US" sz="5400" b="1" dirty="0">
                <a:solidFill>
                  <a:srgbClr val="6600CC"/>
                </a:solidFill>
              </a:rPr>
              <a:t>編程</a:t>
            </a:r>
            <a:endParaRPr lang="zh-HK" altLang="en-US" sz="5400" b="1" dirty="0">
              <a:solidFill>
                <a:srgbClr val="6600CC"/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A8AE637C-8415-40AD-AE5E-E51D1DE74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5579" y="1680203"/>
            <a:ext cx="8320842" cy="45681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89976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5400" b="1" dirty="0">
                <a:solidFill>
                  <a:srgbClr val="6600CC"/>
                </a:solidFill>
              </a:rPr>
              <a:t>Arduino </a:t>
            </a:r>
            <a:r>
              <a:rPr lang="zh-TW" altLang="en-US" sz="5400" b="1" dirty="0">
                <a:solidFill>
                  <a:srgbClr val="6600CC"/>
                </a:solidFill>
              </a:rPr>
              <a:t>編程</a:t>
            </a:r>
            <a:endParaRPr lang="zh-HK" altLang="en-US" sz="5400" b="1" dirty="0">
              <a:solidFill>
                <a:srgbClr val="6600CC"/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6C3C36EA-04A1-410B-A032-A7CA9BAB2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203" y="1851569"/>
            <a:ext cx="6431243" cy="2890876"/>
          </a:xfrm>
          <a:prstGeom prst="rect">
            <a:avLst/>
          </a:prstGeom>
        </p:spPr>
      </p:pic>
      <p:sp>
        <p:nvSpPr>
          <p:cNvPr id="10" name="矩形: 圓角 9">
            <a:extLst>
              <a:ext uri="{FF2B5EF4-FFF2-40B4-BE49-F238E27FC236}">
                <a16:creationId xmlns:a16="http://schemas.microsoft.com/office/drawing/2014/main" id="{0EA9531A-75EE-46C0-8E79-1AC5F7560D5A}"/>
              </a:ext>
            </a:extLst>
          </p:cNvPr>
          <p:cNvSpPr/>
          <p:nvPr/>
        </p:nvSpPr>
        <p:spPr>
          <a:xfrm>
            <a:off x="578840" y="3298670"/>
            <a:ext cx="6727971" cy="1485025"/>
          </a:xfrm>
          <a:prstGeom prst="round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id="{C5722643-A292-4CC1-AFD6-D3DBAB299A76}"/>
              </a:ext>
            </a:extLst>
          </p:cNvPr>
          <p:cNvGrpSpPr/>
          <p:nvPr/>
        </p:nvGrpSpPr>
        <p:grpSpPr>
          <a:xfrm>
            <a:off x="578840" y="1467261"/>
            <a:ext cx="9401420" cy="1754326"/>
            <a:chOff x="578840" y="1467261"/>
            <a:chExt cx="9401420" cy="1754326"/>
          </a:xfrm>
        </p:grpSpPr>
        <p:sp>
          <p:nvSpPr>
            <p:cNvPr id="5" name="矩形: 圓角 4">
              <a:extLst>
                <a:ext uri="{FF2B5EF4-FFF2-40B4-BE49-F238E27FC236}">
                  <a16:creationId xmlns:a16="http://schemas.microsoft.com/office/drawing/2014/main" id="{07EE587F-7106-4E54-9C95-04E664B52F08}"/>
                </a:ext>
              </a:extLst>
            </p:cNvPr>
            <p:cNvSpPr/>
            <p:nvPr/>
          </p:nvSpPr>
          <p:spPr>
            <a:xfrm>
              <a:off x="578840" y="1711355"/>
              <a:ext cx="6727971" cy="1485025"/>
            </a:xfrm>
            <a:prstGeom prst="roundRect">
              <a:avLst/>
            </a:prstGeom>
            <a:noFill/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019A83CD-BAAA-4FE7-9589-CFEC4B1EC9A5}"/>
                </a:ext>
              </a:extLst>
            </p:cNvPr>
            <p:cNvSpPr txBox="1"/>
            <p:nvPr/>
          </p:nvSpPr>
          <p:spPr>
            <a:xfrm>
              <a:off x="7455174" y="1467261"/>
              <a:ext cx="2525086" cy="1754326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</p:spPr>
          <p:txBody>
            <a:bodyPr wrap="square">
              <a:spAutoFit/>
            </a:bodyPr>
            <a:lstStyle/>
            <a:p>
              <a:r>
                <a:rPr lang="en-US" altLang="zh-HK" sz="3600" b="1" dirty="0">
                  <a:solidFill>
                    <a:srgbClr val="FF6600"/>
                  </a:solidFill>
                </a:rPr>
                <a:t>setup()</a:t>
              </a:r>
            </a:p>
            <a:p>
              <a:r>
                <a:rPr lang="zh-TW" altLang="en-US" sz="3600" b="1" dirty="0">
                  <a:solidFill>
                    <a:srgbClr val="FF6600"/>
                  </a:solidFill>
                </a:rPr>
                <a:t>指令只會執行一次</a:t>
              </a:r>
              <a:endParaRPr lang="zh-HK" altLang="en-US" sz="3600" dirty="0">
                <a:solidFill>
                  <a:srgbClr val="FF6600"/>
                </a:solidFill>
              </a:endParaRPr>
            </a:p>
          </p:txBody>
        </p:sp>
      </p:grp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D087CDB2-6FFE-4116-A5A1-05E3B4B208A5}"/>
              </a:ext>
            </a:extLst>
          </p:cNvPr>
          <p:cNvSpPr txBox="1"/>
          <p:nvPr/>
        </p:nvSpPr>
        <p:spPr>
          <a:xfrm>
            <a:off x="7455174" y="3202085"/>
            <a:ext cx="2525086" cy="1754326"/>
          </a:xfrm>
          <a:prstGeom prst="rect">
            <a:avLst/>
          </a:prstGeom>
          <a:solidFill>
            <a:srgbClr val="FFFFFF">
              <a:alpha val="10196"/>
            </a:srgbClr>
          </a:solidFill>
        </p:spPr>
        <p:txBody>
          <a:bodyPr wrap="square">
            <a:spAutoFit/>
          </a:bodyPr>
          <a:lstStyle/>
          <a:p>
            <a:r>
              <a:rPr lang="en-US" altLang="zh-HK" sz="3600" b="1" dirty="0">
                <a:solidFill>
                  <a:srgbClr val="0000FF"/>
                </a:solidFill>
              </a:rPr>
              <a:t>loop()</a:t>
            </a:r>
          </a:p>
          <a:p>
            <a:r>
              <a:rPr lang="zh-TW" altLang="en-US" sz="3600" b="1" dirty="0">
                <a:solidFill>
                  <a:srgbClr val="0000FF"/>
                </a:solidFill>
              </a:rPr>
              <a:t>指令會無限循環</a:t>
            </a:r>
            <a:endParaRPr lang="zh-HK" altLang="en-US" sz="3600" dirty="0">
              <a:solidFill>
                <a:srgbClr val="0000FF"/>
              </a:solidFill>
            </a:endParaRP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5A7EA562-5C5F-430C-BF9F-79D5EAC0FB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840" y="4995135"/>
            <a:ext cx="4434101" cy="1596276"/>
          </a:xfrm>
          <a:prstGeom prst="rect">
            <a:avLst/>
          </a:prstGeom>
        </p:spPr>
      </p:pic>
      <p:sp>
        <p:nvSpPr>
          <p:cNvPr id="9" name="箭號: 向右 8">
            <a:extLst>
              <a:ext uri="{FF2B5EF4-FFF2-40B4-BE49-F238E27FC236}">
                <a16:creationId xmlns:a16="http://schemas.microsoft.com/office/drawing/2014/main" id="{DA56CF8F-7640-4203-9505-1DA92F28F247}"/>
              </a:ext>
            </a:extLst>
          </p:cNvPr>
          <p:cNvSpPr/>
          <p:nvPr/>
        </p:nvSpPr>
        <p:spPr>
          <a:xfrm>
            <a:off x="4865986" y="5608775"/>
            <a:ext cx="981155" cy="546502"/>
          </a:xfrm>
          <a:prstGeom prst="rightArrow">
            <a:avLst/>
          </a:prstGeom>
          <a:gradFill flip="none" rotWithShape="1">
            <a:gsLst>
              <a:gs pos="0">
                <a:srgbClr val="008000">
                  <a:tint val="66000"/>
                  <a:satMod val="160000"/>
                </a:srgbClr>
              </a:gs>
              <a:gs pos="50000">
                <a:srgbClr val="008000">
                  <a:tint val="44500"/>
                  <a:satMod val="160000"/>
                </a:srgbClr>
              </a:gs>
              <a:gs pos="100000">
                <a:srgbClr val="008000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solidFill>
              <a:srgbClr val="008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3D3BC84A-6DBC-4A38-AD0B-B3708552EC67}"/>
              </a:ext>
            </a:extLst>
          </p:cNvPr>
          <p:cNvGrpSpPr/>
          <p:nvPr/>
        </p:nvGrpSpPr>
        <p:grpSpPr>
          <a:xfrm>
            <a:off x="6000925" y="5107346"/>
            <a:ext cx="5331378" cy="646331"/>
            <a:chOff x="6000925" y="5107346"/>
            <a:chExt cx="5331378" cy="646331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0DAFC451-B751-499B-AE42-8DF1C80B3B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00925" y="5133781"/>
              <a:ext cx="609600" cy="609600"/>
            </a:xfrm>
            <a:prstGeom prst="rect">
              <a:avLst/>
            </a:prstGeom>
          </p:spPr>
        </p:pic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A5FA93A2-6066-47A5-92D8-9A299755E27F}"/>
                </a:ext>
              </a:extLst>
            </p:cNvPr>
            <p:cNvSpPr txBox="1"/>
            <p:nvPr/>
          </p:nvSpPr>
          <p:spPr>
            <a:xfrm>
              <a:off x="6670661" y="5107346"/>
              <a:ext cx="4661642" cy="646331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</p:spPr>
          <p:txBody>
            <a:bodyPr wrap="square">
              <a:spAutoFit/>
            </a:bodyPr>
            <a:lstStyle/>
            <a:p>
              <a:r>
                <a:rPr lang="zh-TW" altLang="en-US" sz="3600" b="1" dirty="0">
                  <a:solidFill>
                    <a:srgbClr val="006600"/>
                  </a:solidFill>
                </a:rPr>
                <a:t>檢查程式是否有誤</a:t>
              </a:r>
              <a:endParaRPr lang="zh-HK" altLang="en-US" sz="3600" dirty="0">
                <a:solidFill>
                  <a:srgbClr val="006600"/>
                </a:solidFill>
              </a:endParaRPr>
            </a:p>
          </p:txBody>
        </p:sp>
      </p:grp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4984BBFF-EFD9-4271-9A2C-9FF62B93D5BB}"/>
              </a:ext>
            </a:extLst>
          </p:cNvPr>
          <p:cNvGrpSpPr/>
          <p:nvPr/>
        </p:nvGrpSpPr>
        <p:grpSpPr>
          <a:xfrm>
            <a:off x="6000925" y="5943600"/>
            <a:ext cx="5944998" cy="647811"/>
            <a:chOff x="6000925" y="5943600"/>
            <a:chExt cx="5944998" cy="647811"/>
          </a:xfrm>
        </p:grpSpPr>
        <p:pic>
          <p:nvPicPr>
            <p:cNvPr id="14" name="圖片 13">
              <a:extLst>
                <a:ext uri="{FF2B5EF4-FFF2-40B4-BE49-F238E27FC236}">
                  <a16:creationId xmlns:a16="http://schemas.microsoft.com/office/drawing/2014/main" id="{AD36DED4-4384-4742-939A-BE16E4943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00925" y="5943600"/>
              <a:ext cx="609600" cy="609600"/>
            </a:xfrm>
            <a:prstGeom prst="rect">
              <a:avLst/>
            </a:prstGeom>
          </p:spPr>
        </p:pic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96B8C9A3-9E5E-42F9-9DCE-891B82772976}"/>
                </a:ext>
              </a:extLst>
            </p:cNvPr>
            <p:cNvSpPr txBox="1"/>
            <p:nvPr/>
          </p:nvSpPr>
          <p:spPr>
            <a:xfrm>
              <a:off x="6670661" y="5945080"/>
              <a:ext cx="5275262" cy="646331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</p:spPr>
          <p:txBody>
            <a:bodyPr wrap="square">
              <a:spAutoFit/>
            </a:bodyPr>
            <a:lstStyle/>
            <a:p>
              <a:r>
                <a:rPr lang="zh-TW" altLang="en-US" sz="3600" b="1" dirty="0">
                  <a:solidFill>
                    <a:srgbClr val="006600"/>
                  </a:solidFill>
                </a:rPr>
                <a:t>將程式上載至</a:t>
              </a:r>
              <a:r>
                <a:rPr lang="en-US" altLang="zh-TW" sz="3600" b="1" dirty="0">
                  <a:solidFill>
                    <a:srgbClr val="006600"/>
                  </a:solidFill>
                </a:rPr>
                <a:t>Arduino</a:t>
              </a:r>
              <a:r>
                <a:rPr lang="zh-TW" altLang="en-US" sz="3600" b="1" dirty="0">
                  <a:solidFill>
                    <a:srgbClr val="006600"/>
                  </a:solidFill>
                </a:rPr>
                <a:t>板</a:t>
              </a:r>
              <a:endParaRPr lang="zh-HK" altLang="en-US" sz="3600" dirty="0">
                <a:solidFill>
                  <a:srgbClr val="0066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106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11BE41A1-26D3-4EA9-B821-99C1832C87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zh-HK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連接</a:t>
            </a:r>
            <a:r>
              <a:rPr lang="en-US" altLang="zh-HK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OLED </a:t>
            </a:r>
            <a:r>
              <a:rPr lang="zh-TW" altLang="en-US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顯示</a:t>
            </a:r>
            <a:r>
              <a:rPr lang="zh-TW" altLang="zh-HK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屏</a:t>
            </a:r>
            <a:endParaRPr lang="zh-HK" altLang="en-US" b="1" dirty="0">
              <a:solidFill>
                <a:srgbClr val="6600CC"/>
              </a:solidFill>
              <a:latin typeface="+mj-ea"/>
            </a:endParaRP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ACD401F-087B-4E4D-A09F-C5692A3D0F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51035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連接</a:t>
            </a:r>
            <a:r>
              <a:rPr lang="en-US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OLED </a:t>
            </a:r>
            <a:r>
              <a:rPr lang="zh-TW" altLang="en-US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顯示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屏</a:t>
            </a:r>
            <a:endParaRPr lang="zh-HK" altLang="en-US" sz="5400" b="1" dirty="0">
              <a:solidFill>
                <a:srgbClr val="0070C0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B1AE4-46EE-4722-8C18-BBAFFE9C0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30400"/>
            <a:ext cx="6673377" cy="4487177"/>
          </a:xfrm>
        </p:spPr>
        <p:txBody>
          <a:bodyPr>
            <a:noAutofit/>
          </a:bodyPr>
          <a:lstStyle/>
          <a:p>
            <a:r>
              <a:rPr lang="en-US" altLang="zh-HK" sz="3200" dirty="0">
                <a:latin typeface="+mj-ea"/>
                <a:ea typeface="+mj-ea"/>
              </a:rPr>
              <a:t>OLED</a:t>
            </a:r>
            <a:r>
              <a:rPr lang="zh-TW" altLang="zh-HK" sz="3200" dirty="0">
                <a:latin typeface="+mj-ea"/>
                <a:ea typeface="+mj-ea"/>
              </a:rPr>
              <a:t>顯示屏使用</a:t>
            </a:r>
            <a:r>
              <a:rPr lang="en-US" altLang="zh-HK" sz="3200" dirty="0">
                <a:latin typeface="+mj-ea"/>
                <a:ea typeface="+mj-ea"/>
              </a:rPr>
              <a:t>I2C</a:t>
            </a:r>
            <a:r>
              <a:rPr lang="zh-TW" altLang="zh-HK" sz="3200" dirty="0">
                <a:latin typeface="+mj-ea"/>
                <a:ea typeface="+mj-ea"/>
              </a:rPr>
              <a:t>介面，有</a:t>
            </a:r>
            <a:r>
              <a:rPr lang="en-US" altLang="zh-HK" sz="3200" b="1" dirty="0">
                <a:solidFill>
                  <a:srgbClr val="FF0066"/>
                </a:solidFill>
                <a:latin typeface="+mj-ea"/>
                <a:ea typeface="+mj-ea"/>
              </a:rPr>
              <a:t>SDA</a:t>
            </a:r>
            <a:r>
              <a:rPr lang="zh-TW" altLang="zh-HK" sz="3200" b="1" dirty="0">
                <a:solidFill>
                  <a:srgbClr val="FF0066"/>
                </a:solidFill>
                <a:latin typeface="+mj-ea"/>
                <a:ea typeface="+mj-ea"/>
              </a:rPr>
              <a:t>、</a:t>
            </a:r>
            <a:r>
              <a:rPr lang="en-US" altLang="zh-HK" sz="3200" b="1" dirty="0">
                <a:solidFill>
                  <a:srgbClr val="FF0066"/>
                </a:solidFill>
                <a:latin typeface="+mj-ea"/>
                <a:ea typeface="+mj-ea"/>
              </a:rPr>
              <a:t>SCL</a:t>
            </a:r>
            <a:r>
              <a:rPr lang="zh-TW" altLang="zh-HK" sz="3200" b="1" dirty="0">
                <a:solidFill>
                  <a:srgbClr val="FF0066"/>
                </a:solidFill>
                <a:latin typeface="+mj-ea"/>
                <a:ea typeface="+mj-ea"/>
              </a:rPr>
              <a:t>、</a:t>
            </a:r>
            <a:r>
              <a:rPr lang="en-US" altLang="zh-HK" sz="3200" b="1" dirty="0">
                <a:solidFill>
                  <a:srgbClr val="FF0066"/>
                </a:solidFill>
                <a:latin typeface="+mj-ea"/>
                <a:ea typeface="+mj-ea"/>
              </a:rPr>
              <a:t>VCC</a:t>
            </a:r>
            <a:r>
              <a:rPr lang="zh-TW" altLang="zh-HK" sz="3200" b="1" dirty="0">
                <a:solidFill>
                  <a:srgbClr val="FF0066"/>
                </a:solidFill>
                <a:latin typeface="+mj-ea"/>
                <a:ea typeface="+mj-ea"/>
              </a:rPr>
              <a:t>和</a:t>
            </a:r>
            <a:r>
              <a:rPr lang="en-US" altLang="zh-HK" sz="3200" b="1" dirty="0">
                <a:solidFill>
                  <a:srgbClr val="FF0066"/>
                </a:solidFill>
                <a:latin typeface="+mj-ea"/>
                <a:ea typeface="+mj-ea"/>
              </a:rPr>
              <a:t>GND</a:t>
            </a:r>
            <a:r>
              <a:rPr lang="zh-TW" altLang="zh-HK" sz="3200" b="1" dirty="0">
                <a:solidFill>
                  <a:srgbClr val="FF0066"/>
                </a:solidFill>
                <a:latin typeface="+mj-ea"/>
                <a:ea typeface="+mj-ea"/>
              </a:rPr>
              <a:t>四條接線</a:t>
            </a:r>
            <a:r>
              <a:rPr lang="zh-TW" altLang="zh-HK" sz="3200" dirty="0">
                <a:latin typeface="+mj-ea"/>
                <a:ea typeface="+mj-ea"/>
              </a:rPr>
              <a:t>，可以直接連接至擴展版中</a:t>
            </a:r>
            <a:endParaRPr lang="en-US" altLang="zh-TW" sz="3200" dirty="0">
              <a:latin typeface="+mj-ea"/>
              <a:ea typeface="+mj-ea"/>
            </a:endParaRPr>
          </a:p>
          <a:p>
            <a:r>
              <a:rPr lang="zh-TW" altLang="en-US" sz="3200" kern="100" dirty="0">
                <a:latin typeface="+mj-ea"/>
                <a:cs typeface="Times New Roman" panose="02020603050405020304" pitchFamily="18" charset="0"/>
              </a:rPr>
              <a:t>資料</a:t>
            </a:r>
            <a:r>
              <a:rPr lang="zh-TW" altLang="zh-HK" sz="3200" kern="100" dirty="0">
                <a:latin typeface="+mj-ea"/>
                <a:cs typeface="Times New Roman" panose="02020603050405020304" pitchFamily="18" charset="0"/>
              </a:rPr>
              <a:t>線</a:t>
            </a:r>
            <a:r>
              <a:rPr lang="en-US" altLang="zh-HK" sz="3200" b="1" kern="100" dirty="0">
                <a:solidFill>
                  <a:srgbClr val="00B0F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SDA </a:t>
            </a:r>
            <a:r>
              <a:rPr lang="en-US" altLang="zh-HK" sz="3200" b="1" kern="100" dirty="0">
                <a:solidFill>
                  <a:srgbClr val="00B0F0"/>
                </a:soli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HK" sz="3200" b="1" kern="100" dirty="0">
                <a:solidFill>
                  <a:srgbClr val="00B0F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Serial Data Line</a:t>
            </a:r>
            <a:r>
              <a:rPr lang="en-US" altLang="zh-HK" sz="3200" b="1" kern="100" dirty="0">
                <a:solidFill>
                  <a:srgbClr val="00B0F0"/>
                </a:solidFill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TW" altLang="en-US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及</a:t>
            </a:r>
            <a:r>
              <a:rPr lang="zh-TW" altLang="zh-HK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時脈線</a:t>
            </a:r>
            <a:r>
              <a:rPr lang="en-US" altLang="zh-HK" sz="3200" b="1" kern="100" dirty="0">
                <a:solidFill>
                  <a:srgbClr val="00B0F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SCL</a:t>
            </a:r>
            <a:r>
              <a:rPr lang="zh-TW" altLang="en-US" sz="3200" b="1" kern="100" dirty="0">
                <a:solidFill>
                  <a:srgbClr val="00B0F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TW" sz="3200" b="1" kern="100" dirty="0">
                <a:solidFill>
                  <a:srgbClr val="00B0F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HK" sz="3200" b="1" kern="100" dirty="0">
                <a:solidFill>
                  <a:srgbClr val="00B0F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Serial Clock Line</a:t>
            </a:r>
            <a:r>
              <a:rPr lang="en-US" altLang="zh-TW" sz="3200" b="1" kern="100" dirty="0">
                <a:solidFill>
                  <a:srgbClr val="00B0F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TW" altLang="zh-HK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需要</a:t>
            </a:r>
            <a:r>
              <a:rPr lang="zh-HK" altLang="zh-HK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接駁</a:t>
            </a:r>
            <a:endParaRPr lang="en-US" altLang="zh-HK" sz="3200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endParaRPr lang="zh-HK" altLang="zh-HK" sz="3200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Picture 7" descr="彩色0.95寸OLED显示屏/显示模块/96x64点阵/SPI接口/SSD1331">
            <a:extLst>
              <a:ext uri="{FF2B5EF4-FFF2-40B4-BE49-F238E27FC236}">
                <a16:creationId xmlns:a16="http://schemas.microsoft.com/office/drawing/2014/main" id="{33F32365-5DB2-C20A-0707-2D7BA97782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3031" y="1487119"/>
            <a:ext cx="3107008" cy="388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290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760E2DE4-FE99-D5B2-5589-D7BE900F8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2752" y="1585553"/>
            <a:ext cx="3224401" cy="5150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連接</a:t>
            </a:r>
            <a:r>
              <a:rPr lang="en-US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OLED </a:t>
            </a:r>
            <a:r>
              <a:rPr lang="zh-TW" altLang="en-US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顯示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屏</a:t>
            </a:r>
            <a:endParaRPr lang="zh-HK" altLang="en-US" sz="5400" b="1" dirty="0">
              <a:solidFill>
                <a:srgbClr val="0070C0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B1AE4-46EE-4722-8C18-BBAFFE9C0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1932" y="1930400"/>
            <a:ext cx="4507487" cy="3587021"/>
          </a:xfrm>
          <a:solidFill>
            <a:srgbClr val="FFFFFF">
              <a:alpha val="60000"/>
            </a:srgbClr>
          </a:solidFill>
        </p:spPr>
        <p:txBody>
          <a:bodyPr>
            <a:noAutofit/>
          </a:bodyPr>
          <a:lstStyle/>
          <a:p>
            <a:r>
              <a:rPr lang="en-US" altLang="zh-HK" sz="3600" i="0" dirty="0">
                <a:solidFill>
                  <a:srgbClr val="9900CC"/>
                </a:solidFill>
                <a:effectLst/>
                <a:latin typeface="Tahoma" panose="020B0604030504040204" pitchFamily="34" charset="0"/>
              </a:rPr>
              <a:t>SDA </a:t>
            </a:r>
            <a:r>
              <a:rPr lang="zh-HK" altLang="en-US" sz="3600" i="0" dirty="0">
                <a:solidFill>
                  <a:srgbClr val="9900CC"/>
                </a:solidFill>
                <a:effectLst/>
                <a:latin typeface="Tahoma" panose="020B0604030504040204" pitchFamily="34" charset="0"/>
                <a:sym typeface="Wingdings" panose="05000000000000000000" pitchFamily="2" charset="2"/>
              </a:rPr>
              <a:t> </a:t>
            </a:r>
            <a:r>
              <a:rPr lang="en-US" altLang="zh-HK" sz="3600" i="0" dirty="0">
                <a:solidFill>
                  <a:srgbClr val="9900CC"/>
                </a:solidFill>
                <a:effectLst/>
                <a:latin typeface="Tahoma" panose="020B0604030504040204" pitchFamily="34" charset="0"/>
              </a:rPr>
              <a:t>SDA (IIC)</a:t>
            </a:r>
            <a:endParaRPr lang="en-US" altLang="zh-HK" sz="3600" dirty="0">
              <a:solidFill>
                <a:srgbClr val="9900CC"/>
              </a:solidFill>
              <a:latin typeface="Tahoma" panose="020B0604030504040204" pitchFamily="34" charset="0"/>
            </a:endParaRPr>
          </a:p>
          <a:p>
            <a:r>
              <a:rPr lang="en-US" altLang="zh-HK" sz="3600" b="0" i="0" dirty="0">
                <a:solidFill>
                  <a:srgbClr val="00B0F0"/>
                </a:solidFill>
                <a:effectLst/>
                <a:latin typeface="Tahoma" panose="020B0604030504040204" pitchFamily="34" charset="0"/>
              </a:rPr>
              <a:t>SCL </a:t>
            </a:r>
            <a:r>
              <a:rPr lang="zh-HK" altLang="en-US" sz="3600" b="0" i="0" dirty="0">
                <a:solidFill>
                  <a:srgbClr val="00B0F0"/>
                </a:solidFill>
                <a:effectLst/>
                <a:latin typeface="Tahoma" panose="020B0604030504040204" pitchFamily="34" charset="0"/>
                <a:sym typeface="Wingdings" panose="05000000000000000000" pitchFamily="2" charset="2"/>
              </a:rPr>
              <a:t> </a:t>
            </a:r>
            <a:r>
              <a:rPr lang="en-US" altLang="zh-HK" sz="3600" dirty="0">
                <a:solidFill>
                  <a:srgbClr val="00B0F0"/>
                </a:solidFill>
                <a:latin typeface="Tahoma" panose="020B0604030504040204" pitchFamily="34" charset="0"/>
                <a:sym typeface="Wingdings" panose="05000000000000000000" pitchFamily="2" charset="2"/>
              </a:rPr>
              <a:t>SCL (IIC)</a:t>
            </a:r>
            <a:endParaRPr lang="en-US" altLang="zh-HK" sz="3600" b="0" i="0" dirty="0">
              <a:solidFill>
                <a:srgbClr val="00B0F0"/>
              </a:solidFill>
              <a:effectLst/>
              <a:latin typeface="Tahoma" panose="020B0604030504040204" pitchFamily="34" charset="0"/>
            </a:endParaRPr>
          </a:p>
          <a:p>
            <a:r>
              <a:rPr lang="en-US" altLang="zh-HK" sz="3600" dirty="0">
                <a:solidFill>
                  <a:srgbClr val="FF0000"/>
                </a:solidFill>
                <a:latin typeface="Tahoma" panose="020B0604030504040204" pitchFamily="34" charset="0"/>
                <a:ea typeface="+mj-ea"/>
              </a:rPr>
              <a:t>VCC</a:t>
            </a:r>
            <a:r>
              <a:rPr lang="zh-HK" altLang="en-US" sz="3600" b="0" i="0" dirty="0">
                <a:solidFill>
                  <a:srgbClr val="FF0000"/>
                </a:solidFill>
                <a:effectLst/>
                <a:latin typeface="Tahoma" panose="020B0604030504040204" pitchFamily="34" charset="0"/>
                <a:sym typeface="Wingdings" panose="05000000000000000000" pitchFamily="2" charset="2"/>
              </a:rPr>
              <a:t> </a:t>
            </a:r>
            <a:r>
              <a:rPr lang="en-US" altLang="zh-HK" sz="3600" dirty="0">
                <a:solidFill>
                  <a:srgbClr val="FF0000"/>
                </a:solidFill>
                <a:latin typeface="Tahoma" panose="020B0604030504040204" pitchFamily="34" charset="0"/>
                <a:ea typeface="+mj-ea"/>
              </a:rPr>
              <a:t> + (IIC)</a:t>
            </a:r>
          </a:p>
          <a:p>
            <a:r>
              <a:rPr lang="en-US" altLang="zh-HK" sz="3600" dirty="0">
                <a:solidFill>
                  <a:srgbClr val="008000"/>
                </a:solidFill>
                <a:latin typeface="Tahoma" panose="020B0604030504040204" pitchFamily="34" charset="0"/>
                <a:ea typeface="+mj-ea"/>
              </a:rPr>
              <a:t>GND </a:t>
            </a:r>
            <a:r>
              <a:rPr lang="zh-HK" altLang="en-US" sz="3600" b="0" i="0" dirty="0">
                <a:solidFill>
                  <a:srgbClr val="008000"/>
                </a:solidFill>
                <a:effectLst/>
                <a:latin typeface="Tahoma" panose="020B0604030504040204" pitchFamily="34" charset="0"/>
                <a:sym typeface="Wingdings" panose="05000000000000000000" pitchFamily="2" charset="2"/>
              </a:rPr>
              <a:t></a:t>
            </a:r>
            <a:r>
              <a:rPr lang="en-US" altLang="zh-HK" sz="3600" dirty="0">
                <a:solidFill>
                  <a:srgbClr val="008000"/>
                </a:solidFill>
                <a:latin typeface="Tahoma" panose="020B0604030504040204" pitchFamily="34" charset="0"/>
                <a:ea typeface="+mj-ea"/>
              </a:rPr>
              <a:t> - (IIC)</a:t>
            </a:r>
          </a:p>
          <a:p>
            <a:endParaRPr lang="zh-HK" altLang="en-US" sz="3200" dirty="0">
              <a:latin typeface="+mj-ea"/>
              <a:ea typeface="+mj-ea"/>
            </a:endParaRPr>
          </a:p>
        </p:txBody>
      </p: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FEDAC453-00EF-9696-34A1-41AE6EA23548}"/>
              </a:ext>
            </a:extLst>
          </p:cNvPr>
          <p:cNvGrpSpPr/>
          <p:nvPr/>
        </p:nvGrpSpPr>
        <p:grpSpPr>
          <a:xfrm>
            <a:off x="3320249" y="3416242"/>
            <a:ext cx="1862027" cy="523220"/>
            <a:chOff x="2725445" y="3375799"/>
            <a:chExt cx="1862027" cy="523220"/>
          </a:xfrm>
        </p:grpSpPr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5B5D07DC-BCF7-40CE-A1BB-2E6A30ED7E67}"/>
                </a:ext>
              </a:extLst>
            </p:cNvPr>
            <p:cNvSpPr txBox="1"/>
            <p:nvPr/>
          </p:nvSpPr>
          <p:spPr>
            <a:xfrm>
              <a:off x="3681461" y="3375799"/>
              <a:ext cx="9060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800" b="1" dirty="0">
                  <a:solidFill>
                    <a:srgbClr val="FFC000"/>
                  </a:solidFill>
                </a:rPr>
                <a:t>IIC</a:t>
              </a:r>
              <a:endParaRPr lang="zh-HK" altLang="en-US" sz="2800" b="1" dirty="0">
                <a:solidFill>
                  <a:srgbClr val="FFC000"/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43FCC80A-F303-8CEA-5F4B-F927BBCB1412}"/>
                </a:ext>
              </a:extLst>
            </p:cNvPr>
            <p:cNvSpPr/>
            <p:nvPr/>
          </p:nvSpPr>
          <p:spPr>
            <a:xfrm>
              <a:off x="2725445" y="3464181"/>
              <a:ext cx="906011" cy="346457"/>
            </a:xfrm>
            <a:prstGeom prst="rect">
              <a:avLst/>
            </a:prstGeom>
            <a:noFill/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8624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680" y="296759"/>
            <a:ext cx="8596668" cy="1320800"/>
          </a:xfrm>
        </p:spPr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連接</a:t>
            </a:r>
            <a:r>
              <a:rPr lang="en-US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OLED </a:t>
            </a:r>
            <a:r>
              <a:rPr lang="zh-TW" altLang="en-US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顯示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屏</a:t>
            </a:r>
            <a:endParaRPr lang="zh-HK" altLang="en-US" sz="5400" b="1" dirty="0">
              <a:solidFill>
                <a:srgbClr val="6600CC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B1AE4-46EE-4722-8C18-BBAFFE9C0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597" y="1364102"/>
            <a:ext cx="10077352" cy="4487177"/>
          </a:xfrm>
        </p:spPr>
        <p:txBody>
          <a:bodyPr>
            <a:noAutofit/>
          </a:bodyPr>
          <a:lstStyle/>
          <a:p>
            <a:r>
              <a:rPr lang="zh-TW" altLang="zh-HK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在</a:t>
            </a:r>
            <a:r>
              <a:rPr lang="en-US" altLang="zh-HK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Arduino IDE</a:t>
            </a:r>
            <a:r>
              <a:rPr lang="zh-TW" altLang="zh-HK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先</a:t>
            </a:r>
            <a:r>
              <a:rPr lang="zh-TW" altLang="zh-HK" sz="3200" kern="100" dirty="0">
                <a:solidFill>
                  <a:schemeClr val="tx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安裝</a:t>
            </a:r>
            <a:r>
              <a:rPr lang="en-US" altLang="zh-HK" sz="3200" b="1" dirty="0">
                <a:solidFill>
                  <a:srgbClr val="0000FF"/>
                </a:solidFill>
              </a:rPr>
              <a:t>Adafruit SSD1306</a:t>
            </a:r>
            <a:r>
              <a:rPr lang="zh-TW" altLang="en-US" sz="3200" kern="100" dirty="0">
                <a:solidFill>
                  <a:schemeClr val="tx1"/>
                </a:solidFill>
                <a:latin typeface="+mj-ea"/>
                <a:cs typeface="Times New Roman" panose="02020603050405020304" pitchFamily="18" charset="0"/>
              </a:rPr>
              <a:t>及</a:t>
            </a:r>
            <a:r>
              <a:rPr lang="en-US" altLang="zh-HK" sz="3200" b="1" dirty="0">
                <a:solidFill>
                  <a:srgbClr val="0000FF"/>
                </a:solidFill>
              </a:rPr>
              <a:t>Adafruit GFX</a:t>
            </a:r>
            <a:r>
              <a:rPr lang="zh-TW" altLang="zh-HK" sz="3200" kern="100" dirty="0">
                <a:solidFill>
                  <a:schemeClr val="tx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的程式庫</a:t>
            </a:r>
            <a:r>
              <a:rPr lang="en-US" altLang="zh-HK" sz="3200" b="1" kern="100" dirty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(library)</a:t>
            </a:r>
          </a:p>
        </p:txBody>
      </p:sp>
      <p:pic>
        <p:nvPicPr>
          <p:cNvPr id="5122" name="圖片 52245">
            <a:extLst>
              <a:ext uri="{FF2B5EF4-FFF2-40B4-BE49-F238E27FC236}">
                <a16:creationId xmlns:a16="http://schemas.microsoft.com/office/drawing/2014/main" id="{F13A8529-ACC8-D195-0A1C-972120F168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04" y="3113130"/>
            <a:ext cx="6284739" cy="313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>
            <a:extLst>
              <a:ext uri="{FF2B5EF4-FFF2-40B4-BE49-F238E27FC236}">
                <a16:creationId xmlns:a16="http://schemas.microsoft.com/office/drawing/2014/main" id="{124B7F37-733B-C74C-836C-C72BE3BBA7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8637" y="2081822"/>
            <a:ext cx="4031205" cy="2275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08FCB1BA-FABC-7976-A5C2-B4D4585CE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8637" y="4482101"/>
            <a:ext cx="4031204" cy="2293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784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3CE8DF-751F-4ED7-80AB-6F26FFC56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183" y="100189"/>
            <a:ext cx="9825683" cy="1320800"/>
          </a:xfrm>
        </p:spPr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連接</a:t>
            </a:r>
            <a:r>
              <a:rPr lang="en-US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OLED </a:t>
            </a:r>
            <a:r>
              <a:rPr lang="zh-TW" altLang="en-US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顯示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屏</a:t>
            </a:r>
            <a:endParaRPr lang="zh-HK" altLang="en-US" sz="5400" dirty="0">
              <a:solidFill>
                <a:srgbClr val="6600CC"/>
              </a:solidFill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BCF36BE-B9B1-4559-AE46-BFDE6720B954}"/>
              </a:ext>
            </a:extLst>
          </p:cNvPr>
          <p:cNvSpPr txBox="1"/>
          <p:nvPr/>
        </p:nvSpPr>
        <p:spPr>
          <a:xfrm>
            <a:off x="89711" y="1136899"/>
            <a:ext cx="7644532" cy="5478423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HK" sz="2500" kern="100" dirty="0"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#include &lt;</a:t>
            </a:r>
            <a:r>
              <a:rPr lang="en-US" altLang="zh-HK" sz="2500" kern="100" dirty="0" err="1"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Adafruit_GFX.h</a:t>
            </a:r>
            <a:r>
              <a:rPr lang="en-US" altLang="zh-HK" sz="2500" kern="100" dirty="0"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&gt;</a:t>
            </a:r>
            <a:endParaRPr lang="zh-TW" altLang="zh-HK" sz="2500" kern="100" dirty="0">
              <a:solidFill>
                <a:schemeClr val="tx2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500" kern="100" dirty="0"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#include &lt;Adafruit_SSD1306.h&gt;</a:t>
            </a:r>
            <a:endParaRPr lang="zh-TW" altLang="zh-HK" sz="2500" kern="100" dirty="0">
              <a:solidFill>
                <a:schemeClr val="tx2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500" kern="100" dirty="0">
                <a:solidFill>
                  <a:srgbClr val="FF0066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Adafruit_SSD1306 display(-1);</a:t>
            </a:r>
            <a:endParaRPr lang="zh-TW" altLang="zh-HK" sz="2500" kern="100" dirty="0">
              <a:solidFill>
                <a:srgbClr val="FF0066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5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 </a:t>
            </a:r>
            <a:endParaRPr lang="zh-TW" altLang="zh-HK" sz="25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5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void setup() {</a:t>
            </a:r>
            <a:endParaRPr lang="zh-TW" altLang="zh-HK" sz="25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500" b="1" kern="100" dirty="0">
                <a:solidFill>
                  <a:srgbClr val="0000FF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</a:t>
            </a:r>
            <a:r>
              <a:rPr lang="en-US" altLang="zh-HK" sz="2500" b="1" kern="100" dirty="0" err="1">
                <a:solidFill>
                  <a:srgbClr val="0000FF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Serial.begin</a:t>
            </a:r>
            <a:r>
              <a:rPr lang="en-US" altLang="zh-HK" sz="2500" b="1" kern="100" dirty="0">
                <a:solidFill>
                  <a:srgbClr val="0000FF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(9600); </a:t>
            </a:r>
            <a:endParaRPr lang="zh-TW" altLang="zh-HK" sz="2500" b="1" kern="1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500" b="1" kern="100" dirty="0">
                <a:solidFill>
                  <a:srgbClr val="0000FF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</a:t>
            </a:r>
            <a:r>
              <a:rPr lang="en-US" altLang="zh-HK" sz="2500" b="1" kern="100" dirty="0" err="1">
                <a:solidFill>
                  <a:srgbClr val="0000FF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display.begin</a:t>
            </a:r>
            <a:r>
              <a:rPr lang="en-US" altLang="zh-HK" sz="2500" b="1" kern="100" dirty="0">
                <a:solidFill>
                  <a:srgbClr val="0000FF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(SSD1306_SWITCHCAPVCC, 0x3C); </a:t>
            </a:r>
            <a:endParaRPr lang="zh-TW" altLang="zh-HK" sz="2500" b="1" kern="1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500" b="1" kern="100" dirty="0">
                <a:solidFill>
                  <a:srgbClr val="FF0066"/>
                </a:solidFill>
                <a:effectLst/>
                <a:latin typeface="+mj-ea"/>
                <a:ea typeface="+mj-ea"/>
              </a:rPr>
              <a:t>  </a:t>
            </a:r>
            <a:r>
              <a:rPr lang="en-US" altLang="zh-HK" sz="2500" b="1" kern="100" dirty="0" err="1">
                <a:solidFill>
                  <a:srgbClr val="FF0066"/>
                </a:solidFill>
                <a:effectLst/>
                <a:latin typeface="+mj-ea"/>
                <a:ea typeface="+mj-ea"/>
              </a:rPr>
              <a:t>display.clearDisplay</a:t>
            </a:r>
            <a:r>
              <a:rPr lang="en-US" altLang="zh-HK" sz="2500" b="1" kern="100" dirty="0" smtClean="0">
                <a:solidFill>
                  <a:srgbClr val="FF0066"/>
                </a:solidFill>
                <a:effectLst/>
                <a:latin typeface="+mj-ea"/>
                <a:ea typeface="+mj-ea"/>
              </a:rPr>
              <a:t>();</a:t>
            </a:r>
          </a:p>
          <a:p>
            <a:r>
              <a:rPr lang="en-US" altLang="zh-TW" sz="2500" b="1" kern="100" dirty="0">
                <a:solidFill>
                  <a:srgbClr val="FF0066"/>
                </a:solidFill>
                <a:latin typeface="+mj-ea"/>
                <a:ea typeface="+mj-ea"/>
              </a:rPr>
              <a:t> </a:t>
            </a:r>
            <a:r>
              <a:rPr lang="en-US" altLang="zh-TW" sz="2500" b="1" kern="100" dirty="0" smtClean="0">
                <a:solidFill>
                  <a:srgbClr val="FF0066"/>
                </a:solidFill>
                <a:latin typeface="+mj-ea"/>
                <a:ea typeface="+mj-ea"/>
              </a:rPr>
              <a:t> </a:t>
            </a:r>
            <a:r>
              <a:rPr lang="en-US" altLang="zh-TW" sz="2500" b="1" kern="100" dirty="0" err="1" smtClean="0">
                <a:solidFill>
                  <a:srgbClr val="FF0066"/>
                </a:solidFill>
                <a:latin typeface="+mj-ea"/>
                <a:ea typeface="+mj-ea"/>
              </a:rPr>
              <a:t>display.setCursor</a:t>
            </a:r>
            <a:r>
              <a:rPr lang="en-US" altLang="zh-TW" sz="2500" b="1" kern="100" dirty="0" smtClean="0">
                <a:solidFill>
                  <a:srgbClr val="FF0066"/>
                </a:solidFill>
                <a:latin typeface="+mj-ea"/>
                <a:ea typeface="+mj-ea"/>
              </a:rPr>
              <a:t>(40,10</a:t>
            </a:r>
            <a:r>
              <a:rPr lang="en-US" altLang="zh-TW" sz="2500" b="1" kern="100" dirty="0">
                <a:solidFill>
                  <a:srgbClr val="FF0066"/>
                </a:solidFill>
                <a:latin typeface="+mj-ea"/>
                <a:ea typeface="+mj-ea"/>
              </a:rPr>
              <a:t>); </a:t>
            </a:r>
            <a:endParaRPr lang="zh-TW" altLang="zh-HK" sz="2500" b="1" kern="100" dirty="0">
              <a:solidFill>
                <a:srgbClr val="FF0066"/>
              </a:solidFill>
              <a:effectLst/>
              <a:latin typeface="+mj-ea"/>
              <a:ea typeface="+mj-ea"/>
            </a:endParaRPr>
          </a:p>
          <a:p>
            <a:r>
              <a:rPr lang="en-US" altLang="zh-HK" sz="2500" b="1" kern="100" dirty="0">
                <a:solidFill>
                  <a:srgbClr val="FF0066"/>
                </a:solidFill>
                <a:effectLst/>
                <a:latin typeface="+mj-ea"/>
                <a:ea typeface="+mj-ea"/>
              </a:rPr>
              <a:t>  </a:t>
            </a:r>
            <a:r>
              <a:rPr lang="en-US" altLang="zh-HK" sz="2500" b="1" kern="100" dirty="0" err="1">
                <a:solidFill>
                  <a:srgbClr val="FF0066"/>
                </a:solidFill>
                <a:effectLst/>
                <a:latin typeface="+mj-ea"/>
                <a:ea typeface="+mj-ea"/>
              </a:rPr>
              <a:t>display.setTextColor</a:t>
            </a:r>
            <a:r>
              <a:rPr lang="en-US" altLang="zh-HK" sz="2500" b="1" kern="100" dirty="0">
                <a:solidFill>
                  <a:srgbClr val="FF0066"/>
                </a:solidFill>
                <a:effectLst/>
                <a:latin typeface="+mj-ea"/>
                <a:ea typeface="+mj-ea"/>
              </a:rPr>
              <a:t>(WHITE); </a:t>
            </a:r>
            <a:endParaRPr lang="zh-TW" altLang="zh-HK" sz="2500" b="1" kern="100" dirty="0">
              <a:solidFill>
                <a:srgbClr val="FF0066"/>
              </a:solidFill>
              <a:effectLst/>
              <a:latin typeface="+mj-ea"/>
              <a:ea typeface="+mj-ea"/>
            </a:endParaRPr>
          </a:p>
          <a:p>
            <a:r>
              <a:rPr lang="en-US" altLang="zh-HK" sz="2500" b="1" kern="100" dirty="0">
                <a:solidFill>
                  <a:srgbClr val="FF0066"/>
                </a:solidFill>
                <a:effectLst/>
                <a:latin typeface="+mj-ea"/>
                <a:ea typeface="+mj-ea"/>
              </a:rPr>
              <a:t>  </a:t>
            </a:r>
            <a:r>
              <a:rPr lang="en-US" altLang="zh-HK" sz="2500" b="1" kern="100" dirty="0" err="1" smtClean="0">
                <a:solidFill>
                  <a:srgbClr val="FF0066"/>
                </a:solidFill>
                <a:effectLst/>
                <a:latin typeface="+mj-ea"/>
                <a:ea typeface="+mj-ea"/>
              </a:rPr>
              <a:t>display.setTextSize</a:t>
            </a:r>
            <a:r>
              <a:rPr lang="en-US" altLang="zh-HK" sz="2500" b="1" kern="100" dirty="0" smtClean="0">
                <a:solidFill>
                  <a:srgbClr val="FF0066"/>
                </a:solidFill>
                <a:effectLst/>
                <a:latin typeface="+mj-ea"/>
                <a:ea typeface="+mj-ea"/>
              </a:rPr>
              <a:t>(1);</a:t>
            </a:r>
            <a:endParaRPr lang="zh-TW" altLang="zh-HK" sz="2500" b="1" kern="100" dirty="0">
              <a:solidFill>
                <a:srgbClr val="FF0066"/>
              </a:solidFill>
              <a:effectLst/>
              <a:latin typeface="+mj-ea"/>
              <a:ea typeface="+mj-ea"/>
            </a:endParaRPr>
          </a:p>
          <a:p>
            <a:r>
              <a:rPr lang="en-US" altLang="zh-HK" sz="2500" b="1" kern="100" dirty="0" smtClean="0">
                <a:solidFill>
                  <a:srgbClr val="FF0066"/>
                </a:solidFill>
                <a:effectLst/>
                <a:latin typeface="+mj-ea"/>
                <a:ea typeface="+mj-ea"/>
              </a:rPr>
              <a:t>  </a:t>
            </a:r>
            <a:r>
              <a:rPr lang="en-US" altLang="zh-HK" sz="2500" b="1" kern="100" dirty="0" err="1" smtClean="0">
                <a:solidFill>
                  <a:srgbClr val="FF0066"/>
                </a:solidFill>
                <a:effectLst/>
                <a:latin typeface="+mj-ea"/>
                <a:ea typeface="+mj-ea"/>
              </a:rPr>
              <a:t>display.print</a:t>
            </a:r>
            <a:r>
              <a:rPr lang="en-US" altLang="zh-HK" sz="2500" b="1" kern="100" dirty="0">
                <a:solidFill>
                  <a:srgbClr val="FF0066"/>
                </a:solidFill>
                <a:effectLst/>
                <a:latin typeface="+mj-ea"/>
                <a:ea typeface="+mj-ea"/>
              </a:rPr>
              <a:t>("WELCOME!");</a:t>
            </a:r>
            <a:endParaRPr lang="zh-TW" altLang="zh-HK" sz="2500" b="1" kern="100" dirty="0">
              <a:solidFill>
                <a:srgbClr val="FF0066"/>
              </a:solidFill>
              <a:effectLst/>
              <a:latin typeface="+mj-ea"/>
              <a:ea typeface="+mj-ea"/>
            </a:endParaRPr>
          </a:p>
          <a:p>
            <a:r>
              <a:rPr lang="en-US" altLang="zh-HK" sz="2500" b="1" kern="100" dirty="0">
                <a:solidFill>
                  <a:srgbClr val="0000FF"/>
                </a:solidFill>
                <a:effectLst/>
                <a:latin typeface="+mj-ea"/>
                <a:ea typeface="+mj-ea"/>
              </a:rPr>
              <a:t>  </a:t>
            </a:r>
            <a:r>
              <a:rPr lang="en-US" altLang="zh-HK" sz="2500" b="1" kern="100" dirty="0" err="1">
                <a:solidFill>
                  <a:srgbClr val="0000FF"/>
                </a:solidFill>
                <a:effectLst/>
                <a:latin typeface="+mj-ea"/>
                <a:ea typeface="+mj-ea"/>
              </a:rPr>
              <a:t>display.display</a:t>
            </a:r>
            <a:r>
              <a:rPr lang="en-US" altLang="zh-HK" sz="2500" b="1" kern="100" dirty="0">
                <a:solidFill>
                  <a:srgbClr val="0000FF"/>
                </a:solidFill>
                <a:effectLst/>
                <a:latin typeface="+mj-ea"/>
                <a:ea typeface="+mj-ea"/>
              </a:rPr>
              <a:t>();</a:t>
            </a:r>
            <a:endParaRPr lang="zh-TW" altLang="zh-HK" sz="2500" b="1" kern="100" dirty="0">
              <a:solidFill>
                <a:srgbClr val="0000FF"/>
              </a:solidFill>
              <a:effectLst/>
              <a:latin typeface="+mj-ea"/>
              <a:ea typeface="+mj-ea"/>
            </a:endParaRPr>
          </a:p>
          <a:p>
            <a:r>
              <a:rPr lang="en-US" altLang="zh-HK" sz="25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}</a:t>
            </a:r>
            <a:endParaRPr lang="zh-TW" altLang="zh-HK" sz="25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659DB8A1-52A1-41EE-82C0-F01032440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2652" y="1233996"/>
            <a:ext cx="4509857" cy="4932958"/>
          </a:xfrm>
          <a:solidFill>
            <a:srgbClr val="FFFFFF">
              <a:alpha val="60000"/>
            </a:srgbClr>
          </a:solidFill>
        </p:spPr>
        <p:txBody>
          <a:bodyPr>
            <a:noAutofit/>
          </a:bodyPr>
          <a:lstStyle/>
          <a:p>
            <a:r>
              <a:rPr lang="zh-TW" altLang="en-US" sz="3200" b="0" i="0" dirty="0">
                <a:solidFill>
                  <a:srgbClr val="353535"/>
                </a:solidFill>
                <a:effectLst/>
                <a:latin typeface="Tahoma" panose="020B0604030504040204" pitchFamily="34" charset="0"/>
              </a:rPr>
              <a:t>將編碼</a:t>
            </a:r>
            <a:r>
              <a:rPr lang="zh-TW" altLang="en-US" sz="3200" b="1" i="0" dirty="0">
                <a:solidFill>
                  <a:srgbClr val="FF0066"/>
                </a:solidFill>
                <a:effectLst/>
                <a:latin typeface="Tahoma" panose="020B0604030504040204" pitchFamily="34" charset="0"/>
              </a:rPr>
              <a:t>輸入至</a:t>
            </a:r>
            <a:r>
              <a:rPr lang="en-US" altLang="zh-TW" sz="3200" b="1" i="0" dirty="0">
                <a:solidFill>
                  <a:srgbClr val="FF0066"/>
                </a:solidFill>
                <a:effectLst/>
                <a:latin typeface="Tahoma" panose="020B0604030504040204" pitchFamily="34" charset="0"/>
              </a:rPr>
              <a:t>Arduino IDE</a:t>
            </a:r>
            <a:r>
              <a:rPr lang="zh-TW" altLang="en-US" sz="3200" b="0" i="0" dirty="0">
                <a:solidFill>
                  <a:srgbClr val="353535"/>
                </a:solidFill>
                <a:effectLst/>
                <a:latin typeface="Tahoma" panose="020B0604030504040204" pitchFamily="34" charset="0"/>
              </a:rPr>
              <a:t>中。</a:t>
            </a:r>
            <a:endParaRPr lang="en-US" altLang="zh-TW" sz="3200" b="0" i="0" dirty="0">
              <a:solidFill>
                <a:srgbClr val="353535"/>
              </a:solidFill>
              <a:effectLst/>
              <a:latin typeface="Tahoma" panose="020B0604030504040204" pitchFamily="34" charset="0"/>
            </a:endParaRPr>
          </a:p>
          <a:p>
            <a:r>
              <a:rPr lang="zh-TW" altLang="en-US" sz="3200" b="1" dirty="0">
                <a:solidFill>
                  <a:srgbClr val="FF6600"/>
                </a:solidFill>
                <a:latin typeface="Tahoma" panose="020B0604030504040204" pitchFamily="34" charset="0"/>
                <a:ea typeface="+mj-ea"/>
              </a:rPr>
              <a:t>上載</a:t>
            </a:r>
            <a:r>
              <a:rPr lang="zh-TW" altLang="en-US" sz="3200" dirty="0">
                <a:solidFill>
                  <a:srgbClr val="353535"/>
                </a:solidFill>
                <a:latin typeface="Tahoma" panose="020B0604030504040204" pitchFamily="34" charset="0"/>
                <a:ea typeface="+mj-ea"/>
              </a:rPr>
              <a:t>至</a:t>
            </a:r>
            <a:r>
              <a:rPr lang="en-US" altLang="zh-TW" sz="3200" dirty="0">
                <a:solidFill>
                  <a:srgbClr val="353535"/>
                </a:solidFill>
                <a:latin typeface="Tahoma" panose="020B0604030504040204" pitchFamily="34" charset="0"/>
                <a:ea typeface="+mj-ea"/>
              </a:rPr>
              <a:t>Arduino</a:t>
            </a:r>
            <a:r>
              <a:rPr lang="zh-TW" altLang="en-US" sz="3200" dirty="0">
                <a:solidFill>
                  <a:srgbClr val="353535"/>
                </a:solidFill>
                <a:latin typeface="Tahoma" panose="020B0604030504040204" pitchFamily="34" charset="0"/>
                <a:ea typeface="+mj-ea"/>
              </a:rPr>
              <a:t>板內</a:t>
            </a:r>
            <a:endParaRPr lang="zh-HK" altLang="en-US" sz="2800" dirty="0">
              <a:latin typeface="+mj-ea"/>
              <a:ea typeface="+mj-ea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BEACEDD4-2C38-4C2D-8450-5FBA249890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0765" y="2351484"/>
            <a:ext cx="609600" cy="609600"/>
          </a:xfrm>
          <a:prstGeom prst="rect">
            <a:avLst/>
          </a:prstGeom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765914A6-D20B-88BB-AE98-9F71E9F914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98411" y="3476627"/>
            <a:ext cx="4058337" cy="2174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417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11BE41A1-26D3-4EA9-B821-99C1832C87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98189" y="478080"/>
            <a:ext cx="7766936" cy="1646302"/>
          </a:xfrm>
        </p:spPr>
        <p:txBody>
          <a:bodyPr/>
          <a:lstStyle/>
          <a:p>
            <a:r>
              <a:rPr lang="zh-TW" altLang="zh-HK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專題研習範例</a:t>
            </a:r>
            <a:r>
              <a:rPr lang="en-US" altLang="zh-HK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 </a:t>
            </a:r>
            <a:br>
              <a:rPr lang="en-US" altLang="zh-HK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</a:br>
            <a:r>
              <a:rPr lang="zh-TW" altLang="zh-HK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智能門鎖模型製作</a:t>
            </a:r>
            <a:endParaRPr lang="zh-HK" altLang="en-US" b="1" dirty="0">
              <a:solidFill>
                <a:srgbClr val="6600CC"/>
              </a:solidFill>
            </a:endParaRPr>
          </a:p>
        </p:txBody>
      </p:sp>
      <p:pic>
        <p:nvPicPr>
          <p:cNvPr id="2" name="圖片 3">
            <a:extLst>
              <a:ext uri="{FF2B5EF4-FFF2-40B4-BE49-F238E27FC236}">
                <a16:creationId xmlns:a16="http://schemas.microsoft.com/office/drawing/2014/main" id="{ACC8B423-D66E-087E-1A61-972397495A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6526" y="2247484"/>
            <a:ext cx="6361090" cy="437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55088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連接</a:t>
            </a:r>
            <a:r>
              <a:rPr lang="en-US" altLang="zh-HK" sz="5400" b="1" kern="100" dirty="0">
                <a:solidFill>
                  <a:srgbClr val="6600CC"/>
                </a:solidFill>
                <a:effectLst/>
                <a:latin typeface="微軟正黑體" panose="020B0604030504040204" pitchFamily="34" charset="-120"/>
                <a:cs typeface="Times New Roman" panose="02020603050405020304" pitchFamily="18" charset="0"/>
              </a:rPr>
              <a:t>RFID RC522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讀寫器</a:t>
            </a:r>
            <a:endParaRPr lang="zh-HK" altLang="en-US" sz="5400" b="1" dirty="0">
              <a:solidFill>
                <a:srgbClr val="6600CC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B1AE4-46EE-4722-8C18-BBAFFE9C0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717" y="1934346"/>
            <a:ext cx="6590951" cy="4487177"/>
          </a:xfrm>
        </p:spPr>
        <p:txBody>
          <a:bodyPr>
            <a:noAutofit/>
          </a:bodyPr>
          <a:lstStyle/>
          <a:p>
            <a:r>
              <a:rPr lang="en-US" altLang="zh-HK" sz="3600" dirty="0"/>
              <a:t>RFID </a:t>
            </a:r>
            <a:r>
              <a:rPr lang="zh-TW" altLang="zh-HK" sz="3600" dirty="0"/>
              <a:t>是一種</a:t>
            </a:r>
            <a:r>
              <a:rPr lang="zh-TW" altLang="zh-HK" sz="3600" b="1" dirty="0">
                <a:solidFill>
                  <a:srgbClr val="FF6600"/>
                </a:solidFill>
              </a:rPr>
              <a:t>無線通訊技術</a:t>
            </a:r>
            <a:r>
              <a:rPr lang="zh-TW" altLang="zh-HK" sz="3600" dirty="0"/>
              <a:t>，以</a:t>
            </a:r>
            <a:r>
              <a:rPr lang="zh-TW" altLang="zh-HK" sz="3600" b="1" dirty="0">
                <a:solidFill>
                  <a:srgbClr val="FF6600"/>
                </a:solidFill>
              </a:rPr>
              <a:t>無線電波傳遞訊息</a:t>
            </a:r>
            <a:r>
              <a:rPr lang="zh-TW" altLang="zh-HK" sz="3600" dirty="0"/>
              <a:t>，只要在電波範圍內，即可傳送訊號</a:t>
            </a:r>
            <a:endParaRPr lang="en-US" altLang="zh-TW" sz="3600" dirty="0"/>
          </a:p>
          <a:p>
            <a:r>
              <a:rPr lang="en-US" altLang="zh-HK" sz="3600" dirty="0"/>
              <a:t>RFID RC522</a:t>
            </a:r>
            <a:r>
              <a:rPr lang="zh-TW" altLang="zh-HK" sz="3600" dirty="0"/>
              <a:t>主要有８條接線，我們會使用當中的</a:t>
            </a:r>
            <a:r>
              <a:rPr lang="zh-TW" altLang="zh-HK" sz="3600" b="1" dirty="0">
                <a:solidFill>
                  <a:srgbClr val="008000"/>
                </a:solidFill>
              </a:rPr>
              <a:t>７條接線</a:t>
            </a:r>
            <a:r>
              <a:rPr lang="zh-TW" altLang="zh-HK" sz="3600" dirty="0"/>
              <a:t>，分別是</a:t>
            </a:r>
            <a:r>
              <a:rPr lang="en-US" altLang="zh-HK" sz="3600" b="1" dirty="0">
                <a:solidFill>
                  <a:srgbClr val="008000"/>
                </a:solidFill>
              </a:rPr>
              <a:t>VCC</a:t>
            </a:r>
            <a:r>
              <a:rPr lang="zh-TW" altLang="zh-HK" sz="3600" b="1" dirty="0">
                <a:solidFill>
                  <a:srgbClr val="008000"/>
                </a:solidFill>
              </a:rPr>
              <a:t>、</a:t>
            </a:r>
            <a:r>
              <a:rPr lang="en-US" altLang="zh-HK" sz="3600" b="1" dirty="0">
                <a:solidFill>
                  <a:srgbClr val="008000"/>
                </a:solidFill>
              </a:rPr>
              <a:t>RST</a:t>
            </a:r>
            <a:r>
              <a:rPr lang="zh-TW" altLang="zh-HK" sz="3600" b="1" dirty="0">
                <a:solidFill>
                  <a:srgbClr val="008000"/>
                </a:solidFill>
              </a:rPr>
              <a:t>、</a:t>
            </a:r>
            <a:r>
              <a:rPr lang="en-US" altLang="zh-HK" sz="3600" b="1" dirty="0">
                <a:solidFill>
                  <a:srgbClr val="008000"/>
                </a:solidFill>
              </a:rPr>
              <a:t>GND</a:t>
            </a:r>
            <a:r>
              <a:rPr lang="zh-TW" altLang="zh-HK" sz="3600" b="1" dirty="0">
                <a:solidFill>
                  <a:srgbClr val="008000"/>
                </a:solidFill>
              </a:rPr>
              <a:t>、</a:t>
            </a:r>
            <a:r>
              <a:rPr lang="en-US" altLang="zh-HK" sz="3600" b="1" dirty="0">
                <a:solidFill>
                  <a:srgbClr val="008000"/>
                </a:solidFill>
              </a:rPr>
              <a:t>MISO</a:t>
            </a:r>
            <a:r>
              <a:rPr lang="zh-TW" altLang="zh-HK" sz="3600" b="1" dirty="0">
                <a:solidFill>
                  <a:srgbClr val="008000"/>
                </a:solidFill>
              </a:rPr>
              <a:t>、</a:t>
            </a:r>
            <a:r>
              <a:rPr lang="en-US" altLang="zh-HK" sz="3600" b="1" dirty="0">
                <a:solidFill>
                  <a:srgbClr val="008000"/>
                </a:solidFill>
              </a:rPr>
              <a:t>MOSI</a:t>
            </a:r>
            <a:r>
              <a:rPr lang="zh-TW" altLang="zh-HK" sz="3600" b="1" dirty="0">
                <a:solidFill>
                  <a:srgbClr val="008000"/>
                </a:solidFill>
              </a:rPr>
              <a:t>、</a:t>
            </a:r>
            <a:r>
              <a:rPr lang="en-US" altLang="zh-HK" sz="3600" b="1" dirty="0">
                <a:solidFill>
                  <a:srgbClr val="008000"/>
                </a:solidFill>
              </a:rPr>
              <a:t>SCK</a:t>
            </a:r>
            <a:r>
              <a:rPr lang="zh-TW" altLang="zh-HK" sz="3600" b="1" dirty="0">
                <a:solidFill>
                  <a:srgbClr val="008000"/>
                </a:solidFill>
              </a:rPr>
              <a:t>和</a:t>
            </a:r>
            <a:r>
              <a:rPr lang="en-US" altLang="zh-HK" sz="3600" b="1" dirty="0">
                <a:solidFill>
                  <a:srgbClr val="008000"/>
                </a:solidFill>
              </a:rPr>
              <a:t>NSS(SDA)</a:t>
            </a:r>
            <a:endParaRPr lang="zh-HK" altLang="zh-HK" sz="3600" b="1" kern="100" dirty="0">
              <a:solidFill>
                <a:srgbClr val="008000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C8B42EEA-352D-BBB6-9F84-324A2DD82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0424" y="2036799"/>
            <a:ext cx="2230822" cy="2375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>
            <a:extLst>
              <a:ext uri="{FF2B5EF4-FFF2-40B4-BE49-F238E27FC236}">
                <a16:creationId xmlns:a16="http://schemas.microsoft.com/office/drawing/2014/main" id="{7DAB142B-28C9-7CA3-F6C1-9E58DF0883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lum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41725" y="2036799"/>
            <a:ext cx="2188611" cy="2375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49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400" b="1" dirty="0">
                <a:solidFill>
                  <a:srgbClr val="6600CC"/>
                </a:solidFill>
              </a:rPr>
              <a:t>目標</a:t>
            </a:r>
            <a:endParaRPr lang="zh-HK" altLang="en-US" sz="5400" b="1" dirty="0">
              <a:solidFill>
                <a:srgbClr val="6600CC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CAAEC97-DFEB-483C-BF6A-960B93585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30400"/>
            <a:ext cx="5418666" cy="4512345"/>
          </a:xfrm>
        </p:spPr>
        <p:txBody>
          <a:bodyPr>
            <a:noAutofit/>
          </a:bodyPr>
          <a:lstStyle/>
          <a:p>
            <a:pPr lvl="0"/>
            <a:r>
              <a:rPr lang="zh-TW" altLang="zh-HK" sz="3200" dirty="0"/>
              <a:t>以專題研習範例：</a:t>
            </a:r>
            <a:r>
              <a:rPr lang="zh-TW" altLang="zh-HK" sz="3200" b="1" dirty="0">
                <a:solidFill>
                  <a:srgbClr val="00B0F0"/>
                </a:solidFill>
              </a:rPr>
              <a:t>智能門鎖系統</a:t>
            </a:r>
            <a:r>
              <a:rPr lang="zh-TW" altLang="zh-HK" sz="3200" dirty="0"/>
              <a:t>，介紹微控制器</a:t>
            </a:r>
            <a:r>
              <a:rPr lang="en-US" altLang="zh-HK" sz="3200" dirty="0"/>
              <a:t>Arduino</a:t>
            </a:r>
            <a:r>
              <a:rPr lang="zh-TW" altLang="zh-HK" sz="3200" dirty="0"/>
              <a:t>在</a:t>
            </a:r>
            <a:r>
              <a:rPr lang="en-US" altLang="zh-HK" sz="3200" dirty="0"/>
              <a:t>STEM</a:t>
            </a:r>
            <a:r>
              <a:rPr lang="zh-TW" altLang="zh-HK" sz="3200" dirty="0"/>
              <a:t>專題研習的應用</a:t>
            </a:r>
          </a:p>
          <a:p>
            <a:pPr lvl="0"/>
            <a:r>
              <a:rPr lang="zh-TW" altLang="zh-HK" sz="3200" b="1" dirty="0">
                <a:solidFill>
                  <a:srgbClr val="00B050"/>
                </a:solidFill>
              </a:rPr>
              <a:t>智能門鎖模型編程及製作</a:t>
            </a:r>
          </a:p>
          <a:p>
            <a:pPr lvl="0"/>
            <a:r>
              <a:rPr lang="zh-TW" altLang="zh-HK" sz="3200" dirty="0"/>
              <a:t>運</a:t>
            </a:r>
            <a:r>
              <a:rPr lang="zh-TW" altLang="en-US" sz="3200" dirty="0"/>
              <a:t>用</a:t>
            </a:r>
            <a:r>
              <a:rPr lang="en-US" altLang="zh-HK" sz="3200" b="1" dirty="0">
                <a:solidFill>
                  <a:srgbClr val="FF0066"/>
                </a:solidFill>
              </a:rPr>
              <a:t>3D</a:t>
            </a:r>
            <a:r>
              <a:rPr lang="zh-TW" altLang="zh-HK" sz="3200" b="1" dirty="0">
                <a:solidFill>
                  <a:srgbClr val="FF0066"/>
                </a:solidFill>
              </a:rPr>
              <a:t>打印技術</a:t>
            </a:r>
            <a:r>
              <a:rPr lang="zh-TW" altLang="zh-HK" sz="3200" dirty="0"/>
              <a:t>及設計</a:t>
            </a:r>
            <a:r>
              <a:rPr lang="zh-HK" altLang="zh-HK" sz="3200" dirty="0"/>
              <a:t>軟件製作</a:t>
            </a:r>
            <a:r>
              <a:rPr lang="zh-HK" altLang="zh-HK" sz="3200" b="1" dirty="0">
                <a:solidFill>
                  <a:srgbClr val="FF0066"/>
                </a:solidFill>
              </a:rPr>
              <a:t>電子設備配件</a:t>
            </a:r>
            <a:endParaRPr lang="zh-TW" altLang="zh-HK" sz="3200" b="1" dirty="0">
              <a:solidFill>
                <a:srgbClr val="FF0066"/>
              </a:solidFill>
            </a:endParaRPr>
          </a:p>
        </p:txBody>
      </p:sp>
      <p:pic>
        <p:nvPicPr>
          <p:cNvPr id="2050" name="圖片 4">
            <a:extLst>
              <a:ext uri="{FF2B5EF4-FFF2-40B4-BE49-F238E27FC236}">
                <a16:creationId xmlns:a16="http://schemas.microsoft.com/office/drawing/2014/main" id="{3A3CFFAE-EFF4-25AD-E052-D04B66F6A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0325" y="1930400"/>
            <a:ext cx="5706578" cy="415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63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連接</a:t>
            </a:r>
            <a:r>
              <a:rPr lang="en-US" altLang="zh-HK" sz="5400" b="1" kern="100" dirty="0">
                <a:solidFill>
                  <a:srgbClr val="6600CC"/>
                </a:solidFill>
                <a:effectLst/>
                <a:latin typeface="微軟正黑體" panose="020B0604030504040204" pitchFamily="34" charset="-120"/>
                <a:cs typeface="Times New Roman" panose="02020603050405020304" pitchFamily="18" charset="0"/>
              </a:rPr>
              <a:t>RFID RC522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讀寫器</a:t>
            </a:r>
            <a:endParaRPr lang="zh-HK" altLang="en-US" sz="5400" b="1" dirty="0">
              <a:solidFill>
                <a:srgbClr val="0070C0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B1AE4-46EE-4722-8C18-BBAFFE9C0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65137" y="1724266"/>
            <a:ext cx="4507487" cy="4774189"/>
          </a:xfrm>
          <a:solidFill>
            <a:srgbClr val="FFFFFF">
              <a:alpha val="69804"/>
            </a:srgbClr>
          </a:solidFill>
        </p:spPr>
        <p:txBody>
          <a:bodyPr>
            <a:noAutofit/>
          </a:bodyPr>
          <a:lstStyle/>
          <a:p>
            <a:r>
              <a:rPr lang="en-US" altLang="zh-HK" sz="3600" dirty="0">
                <a:solidFill>
                  <a:srgbClr val="FF0000"/>
                </a:solidFill>
                <a:latin typeface="Tahoma" panose="020B0604030504040204" pitchFamily="34" charset="0"/>
                <a:ea typeface="+mj-ea"/>
              </a:rPr>
              <a:t>VCC</a:t>
            </a:r>
            <a:r>
              <a:rPr lang="zh-HK" altLang="en-US" sz="3600" b="0" i="0" dirty="0">
                <a:solidFill>
                  <a:srgbClr val="FF0000"/>
                </a:solidFill>
                <a:effectLst/>
                <a:latin typeface="Tahoma" panose="020B0604030504040204" pitchFamily="34" charset="0"/>
                <a:sym typeface="Wingdings" panose="05000000000000000000" pitchFamily="2" charset="2"/>
              </a:rPr>
              <a:t> </a:t>
            </a:r>
            <a:r>
              <a:rPr lang="en-US" altLang="zh-HK" sz="3600" dirty="0">
                <a:solidFill>
                  <a:srgbClr val="FF0000"/>
                </a:solidFill>
                <a:latin typeface="Tahoma" panose="020B0604030504040204" pitchFamily="34" charset="0"/>
                <a:ea typeface="+mj-ea"/>
              </a:rPr>
              <a:t> VCC (7)</a:t>
            </a:r>
          </a:p>
          <a:p>
            <a:r>
              <a:rPr lang="en-US" altLang="zh-HK" sz="3600" dirty="0">
                <a:solidFill>
                  <a:srgbClr val="0070C0"/>
                </a:solidFill>
                <a:latin typeface="Tahoma" panose="020B0604030504040204" pitchFamily="34" charset="0"/>
                <a:ea typeface="+mj-ea"/>
              </a:rPr>
              <a:t>GND </a:t>
            </a:r>
            <a:r>
              <a:rPr lang="zh-HK" altLang="en-US" sz="3600" b="0" i="0" dirty="0">
                <a:solidFill>
                  <a:srgbClr val="0070C0"/>
                </a:solidFill>
                <a:effectLst/>
                <a:latin typeface="Tahoma" panose="020B0604030504040204" pitchFamily="34" charset="0"/>
                <a:sym typeface="Wingdings" panose="05000000000000000000" pitchFamily="2" charset="2"/>
              </a:rPr>
              <a:t></a:t>
            </a:r>
            <a:r>
              <a:rPr lang="en-US" altLang="zh-HK" sz="3600" dirty="0">
                <a:solidFill>
                  <a:srgbClr val="0070C0"/>
                </a:solidFill>
                <a:latin typeface="Tahoma" panose="020B0604030504040204" pitchFamily="34" charset="0"/>
                <a:ea typeface="+mj-ea"/>
              </a:rPr>
              <a:t> GND(7)</a:t>
            </a:r>
          </a:p>
          <a:p>
            <a:r>
              <a:rPr lang="en-US" altLang="zh-HK" sz="3600" dirty="0">
                <a:solidFill>
                  <a:srgbClr val="FF9933"/>
                </a:solidFill>
                <a:latin typeface="Tahoma" panose="020B0604030504040204" pitchFamily="34" charset="0"/>
                <a:ea typeface="+mj-ea"/>
              </a:rPr>
              <a:t>MOSI </a:t>
            </a:r>
            <a:r>
              <a:rPr lang="zh-HK" altLang="en-US" sz="3600" dirty="0">
                <a:solidFill>
                  <a:srgbClr val="FF9933"/>
                </a:solidFill>
                <a:latin typeface="Tahoma" panose="020B0604030504040204" pitchFamily="34" charset="0"/>
                <a:sym typeface="Wingdings" panose="05000000000000000000" pitchFamily="2" charset="2"/>
              </a:rPr>
              <a:t></a:t>
            </a:r>
            <a:r>
              <a:rPr lang="en-US" altLang="zh-HK" sz="3600" dirty="0">
                <a:solidFill>
                  <a:srgbClr val="FF9933"/>
                </a:solidFill>
                <a:latin typeface="Tahoma" panose="020B0604030504040204" pitchFamily="34" charset="0"/>
              </a:rPr>
              <a:t> 11</a:t>
            </a:r>
          </a:p>
          <a:p>
            <a:r>
              <a:rPr lang="en-US" altLang="zh-HK" sz="3600" dirty="0">
                <a:solidFill>
                  <a:srgbClr val="FF0066"/>
                </a:solidFill>
              </a:rPr>
              <a:t>NSS(SDA)</a:t>
            </a:r>
            <a:r>
              <a:rPr lang="zh-HK" altLang="en-US" sz="3600" dirty="0">
                <a:solidFill>
                  <a:srgbClr val="FF0066"/>
                </a:solidFill>
                <a:latin typeface="Tahoma" panose="020B0604030504040204" pitchFamily="34" charset="0"/>
                <a:sym typeface="Wingdings" panose="05000000000000000000" pitchFamily="2" charset="2"/>
              </a:rPr>
              <a:t> </a:t>
            </a:r>
            <a:r>
              <a:rPr lang="en-US" altLang="zh-HK" sz="3600" dirty="0">
                <a:solidFill>
                  <a:srgbClr val="FF0066"/>
                </a:solidFill>
                <a:latin typeface="Tahoma" panose="020B0604030504040204" pitchFamily="34" charset="0"/>
              </a:rPr>
              <a:t> 10</a:t>
            </a:r>
          </a:p>
          <a:p>
            <a:r>
              <a:rPr lang="en-US" altLang="zh-HK" sz="3600" dirty="0">
                <a:solidFill>
                  <a:srgbClr val="008000"/>
                </a:solidFill>
                <a:latin typeface="Tahoma" panose="020B0604030504040204" pitchFamily="34" charset="0"/>
              </a:rPr>
              <a:t>RST </a:t>
            </a:r>
            <a:r>
              <a:rPr lang="zh-HK" altLang="en-US" sz="3600" dirty="0">
                <a:solidFill>
                  <a:srgbClr val="008000"/>
                </a:solidFill>
                <a:latin typeface="Tahoma" panose="020B0604030504040204" pitchFamily="34" charset="0"/>
                <a:sym typeface="Wingdings" panose="05000000000000000000" pitchFamily="2" charset="2"/>
              </a:rPr>
              <a:t></a:t>
            </a:r>
            <a:r>
              <a:rPr lang="en-US" altLang="zh-HK" sz="3600" dirty="0">
                <a:solidFill>
                  <a:srgbClr val="008000"/>
                </a:solidFill>
                <a:latin typeface="Tahoma" panose="020B0604030504040204" pitchFamily="34" charset="0"/>
              </a:rPr>
              <a:t> 9</a:t>
            </a:r>
          </a:p>
          <a:p>
            <a:r>
              <a:rPr lang="en-US" altLang="zh-HK" sz="3600" dirty="0">
                <a:solidFill>
                  <a:srgbClr val="00B0F0"/>
                </a:solidFill>
                <a:latin typeface="Tahoma" panose="020B0604030504040204" pitchFamily="34" charset="0"/>
              </a:rPr>
              <a:t>MISO </a:t>
            </a:r>
            <a:r>
              <a:rPr lang="zh-HK" altLang="en-US" sz="3600" dirty="0">
                <a:solidFill>
                  <a:srgbClr val="00B0F0"/>
                </a:solidFill>
                <a:latin typeface="Tahoma" panose="020B0604030504040204" pitchFamily="34" charset="0"/>
                <a:sym typeface="Wingdings" panose="05000000000000000000" pitchFamily="2" charset="2"/>
              </a:rPr>
              <a:t></a:t>
            </a:r>
            <a:r>
              <a:rPr lang="en-US" altLang="zh-HK" sz="3600" dirty="0">
                <a:solidFill>
                  <a:srgbClr val="00B0F0"/>
                </a:solidFill>
                <a:latin typeface="Tahoma" panose="020B0604030504040204" pitchFamily="34" charset="0"/>
              </a:rPr>
              <a:t> 12</a:t>
            </a:r>
          </a:p>
          <a:p>
            <a:r>
              <a:rPr lang="en-US" altLang="zh-HK" sz="3600" dirty="0">
                <a:solidFill>
                  <a:srgbClr val="9900CC"/>
                </a:solidFill>
                <a:latin typeface="Tahoma" panose="020B0604030504040204" pitchFamily="34" charset="0"/>
              </a:rPr>
              <a:t>SCK </a:t>
            </a:r>
            <a:r>
              <a:rPr lang="zh-HK" altLang="en-US" sz="3600" dirty="0">
                <a:solidFill>
                  <a:srgbClr val="9900CC"/>
                </a:solidFill>
                <a:latin typeface="Tahoma" panose="020B0604030504040204" pitchFamily="34" charset="0"/>
                <a:sym typeface="Wingdings" panose="05000000000000000000" pitchFamily="2" charset="2"/>
              </a:rPr>
              <a:t></a:t>
            </a:r>
            <a:r>
              <a:rPr lang="en-US" altLang="zh-HK" sz="3600" dirty="0">
                <a:solidFill>
                  <a:srgbClr val="9900CC"/>
                </a:solidFill>
                <a:latin typeface="Tahoma" panose="020B0604030504040204" pitchFamily="34" charset="0"/>
              </a:rPr>
              <a:t> 13</a:t>
            </a:r>
          </a:p>
          <a:p>
            <a:endParaRPr lang="en-US" altLang="zh-HK" sz="3600" dirty="0">
              <a:solidFill>
                <a:srgbClr val="008000"/>
              </a:solidFill>
              <a:latin typeface="Tahoma" panose="020B0604030504040204" pitchFamily="34" charset="0"/>
            </a:endParaRPr>
          </a:p>
          <a:p>
            <a:endParaRPr lang="en-US" altLang="zh-HK" sz="3600" dirty="0">
              <a:solidFill>
                <a:srgbClr val="008000"/>
              </a:solidFill>
              <a:latin typeface="Tahoma" panose="020B0604030504040204" pitchFamily="34" charset="0"/>
            </a:endParaRPr>
          </a:p>
          <a:p>
            <a:endParaRPr lang="en-US" altLang="zh-HK" sz="3600" dirty="0">
              <a:solidFill>
                <a:srgbClr val="008000"/>
              </a:solidFill>
              <a:latin typeface="Tahoma" panose="020B0604030504040204" pitchFamily="34" charset="0"/>
              <a:ea typeface="+mj-ea"/>
            </a:endParaRPr>
          </a:p>
          <a:p>
            <a:endParaRPr lang="zh-HK" altLang="en-US" sz="3200" dirty="0">
              <a:latin typeface="+mj-ea"/>
              <a:ea typeface="+mj-ea"/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9880C106-4124-EE19-74CC-C69A0B952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804" y="1930400"/>
            <a:ext cx="6588658" cy="358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752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680" y="296759"/>
            <a:ext cx="8596668" cy="1320800"/>
          </a:xfrm>
        </p:spPr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連接</a:t>
            </a:r>
            <a:r>
              <a:rPr lang="en-US" altLang="zh-HK" sz="5400" b="1" kern="100" dirty="0">
                <a:solidFill>
                  <a:srgbClr val="6600CC"/>
                </a:solidFill>
                <a:effectLst/>
                <a:latin typeface="微軟正黑體" panose="020B0604030504040204" pitchFamily="34" charset="-120"/>
                <a:cs typeface="Times New Roman" panose="02020603050405020304" pitchFamily="18" charset="0"/>
              </a:rPr>
              <a:t>RFID RC522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讀寫器</a:t>
            </a:r>
            <a:endParaRPr lang="zh-HK" altLang="en-US" sz="5400" b="1" dirty="0">
              <a:solidFill>
                <a:srgbClr val="6600CC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B1AE4-46EE-4722-8C18-BBAFFE9C0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597" y="1364102"/>
            <a:ext cx="8912978" cy="4487177"/>
          </a:xfrm>
        </p:spPr>
        <p:txBody>
          <a:bodyPr>
            <a:noAutofit/>
          </a:bodyPr>
          <a:lstStyle/>
          <a:p>
            <a:r>
              <a:rPr lang="zh-TW" altLang="zh-HK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在</a:t>
            </a:r>
            <a:r>
              <a:rPr lang="en-US" altLang="zh-HK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Arduino IDE</a:t>
            </a:r>
            <a:r>
              <a:rPr lang="zh-TW" altLang="zh-HK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先</a:t>
            </a:r>
            <a:r>
              <a:rPr lang="zh-TW" altLang="zh-HK" sz="3200" kern="100" dirty="0">
                <a:solidFill>
                  <a:schemeClr val="tx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安裝</a:t>
            </a:r>
            <a:r>
              <a:rPr lang="en-US" altLang="zh-HK" sz="3200" b="1" dirty="0">
                <a:solidFill>
                  <a:srgbClr val="0000FF"/>
                </a:solidFill>
              </a:rPr>
              <a:t>MFRC522</a:t>
            </a:r>
            <a:r>
              <a:rPr lang="zh-TW" altLang="en-US" sz="3200" kern="100" dirty="0">
                <a:solidFill>
                  <a:schemeClr val="tx1"/>
                </a:solidFill>
                <a:latin typeface="+mj-ea"/>
                <a:cs typeface="Times New Roman" panose="02020603050405020304" pitchFamily="18" charset="0"/>
              </a:rPr>
              <a:t>及</a:t>
            </a:r>
            <a:r>
              <a:rPr lang="en-US" altLang="zh-HK" sz="3200" b="1" dirty="0">
                <a:solidFill>
                  <a:srgbClr val="0000FF"/>
                </a:solidFill>
              </a:rPr>
              <a:t>SPI</a:t>
            </a:r>
            <a:r>
              <a:rPr lang="zh-TW" altLang="zh-HK" sz="3200" kern="100" dirty="0">
                <a:solidFill>
                  <a:schemeClr val="tx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的程式庫</a:t>
            </a:r>
            <a:r>
              <a:rPr lang="en-US" altLang="zh-HK" sz="3200" b="1" kern="100" dirty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(library)  </a:t>
            </a:r>
          </a:p>
          <a:p>
            <a:r>
              <a:rPr lang="en-US" altLang="zh-HK" sz="3200" b="1" kern="100" dirty="0">
                <a:solidFill>
                  <a:srgbClr val="FF0066"/>
                </a:solidFill>
                <a:latin typeface="+mj-ea"/>
                <a:ea typeface="+mj-ea"/>
                <a:cs typeface="Times New Roman" panose="02020603050405020304" pitchFamily="18" charset="0"/>
              </a:rPr>
              <a:t>SPI</a:t>
            </a:r>
            <a:r>
              <a:rPr lang="zh-TW" altLang="zh-HK" sz="3200" b="1" dirty="0">
                <a:solidFill>
                  <a:srgbClr val="FF0066"/>
                </a:solidFill>
              </a:rPr>
              <a:t>程式庫</a:t>
            </a:r>
            <a:r>
              <a:rPr lang="zh-TW" altLang="zh-HK" sz="3200" dirty="0"/>
              <a:t>「</a:t>
            </a:r>
            <a:r>
              <a:rPr lang="en-US" altLang="zh-HK" sz="3200" dirty="0"/>
              <a:t>SPI</a:t>
            </a:r>
            <a:r>
              <a:rPr lang="zh-TW" altLang="zh-HK" sz="3200" dirty="0"/>
              <a:t>」在</a:t>
            </a:r>
            <a:r>
              <a:rPr lang="en-US" altLang="zh-HK" sz="3200" dirty="0"/>
              <a:t>Arduino IDE</a:t>
            </a:r>
            <a:r>
              <a:rPr lang="zh-TW" altLang="zh-HK" sz="3200" b="1" dirty="0">
                <a:solidFill>
                  <a:srgbClr val="FF0066"/>
                </a:solidFill>
              </a:rPr>
              <a:t>已預設安裝</a:t>
            </a:r>
            <a:r>
              <a:rPr lang="zh-TW" altLang="zh-HK" sz="3200" dirty="0"/>
              <a:t>，故此</a:t>
            </a:r>
            <a:r>
              <a:rPr lang="zh-TW" altLang="zh-HK" sz="3200" b="1" dirty="0">
                <a:solidFill>
                  <a:srgbClr val="FF0066"/>
                </a:solidFill>
              </a:rPr>
              <a:t>無須安裝</a:t>
            </a:r>
            <a:endParaRPr lang="en-US" altLang="zh-HK" sz="3200" b="1" kern="100" dirty="0">
              <a:solidFill>
                <a:srgbClr val="FF0066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5122" name="圖片 52245">
            <a:extLst>
              <a:ext uri="{FF2B5EF4-FFF2-40B4-BE49-F238E27FC236}">
                <a16:creationId xmlns:a16="http://schemas.microsoft.com/office/drawing/2014/main" id="{F13A8529-ACC8-D195-0A1C-972120F168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092" y="3640541"/>
            <a:ext cx="6284739" cy="313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08FCB1BA-FABC-7976-A5C2-B4D4585CE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4336" y="3640541"/>
            <a:ext cx="4031204" cy="2293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72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11BE41A1-26D3-4EA9-B821-99C1832C87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zh-HK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利用</a:t>
            </a:r>
            <a:r>
              <a:rPr lang="en-US" altLang="zh-HK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RC522</a:t>
            </a:r>
            <a:r>
              <a:rPr lang="zh-TW" altLang="zh-HK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讀寫器讀取智能</a:t>
            </a:r>
            <a:r>
              <a:rPr lang="zh-TW" altLang="en-US" b="1" kern="100" dirty="0">
                <a:solidFill>
                  <a:srgbClr val="6600CC"/>
                </a:solidFill>
                <a:ea typeface="微軟正黑體" panose="020B0604030504040204" pitchFamily="34" charset="-120"/>
                <a:cs typeface="Times New Roman" panose="02020603050405020304" pitchFamily="18" charset="0"/>
              </a:rPr>
              <a:t>咭</a:t>
            </a:r>
            <a:r>
              <a:rPr lang="zh-TW" altLang="zh-HK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的</a:t>
            </a:r>
            <a:r>
              <a:rPr lang="en-US" altLang="zh-HK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UID</a:t>
            </a:r>
            <a:r>
              <a:rPr lang="zh-TW" altLang="zh-HK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號碼</a:t>
            </a:r>
            <a:endParaRPr lang="zh-HK" altLang="en-US" b="1" dirty="0">
              <a:solidFill>
                <a:srgbClr val="6600CC"/>
              </a:solidFill>
              <a:latin typeface="+mj-ea"/>
            </a:endParaRP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ACD401F-087B-4E4D-A09F-C5692A3D0F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0591496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3CE8DF-751F-4ED7-80AB-6F26FFC56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183" y="100189"/>
            <a:ext cx="9825683" cy="1320800"/>
          </a:xfrm>
        </p:spPr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讀取智能</a:t>
            </a:r>
            <a:r>
              <a:rPr lang="zh-TW" altLang="en-US" sz="5400" b="1" kern="100" dirty="0">
                <a:solidFill>
                  <a:srgbClr val="6600CC"/>
                </a:solidFill>
                <a:ea typeface="微軟正黑體" panose="020B0604030504040204" pitchFamily="34" charset="-120"/>
                <a:cs typeface="Times New Roman" panose="02020603050405020304" pitchFamily="18" charset="0"/>
              </a:rPr>
              <a:t>咭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的</a:t>
            </a:r>
            <a:r>
              <a:rPr lang="en-US" altLang="zh-HK" sz="54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UID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號碼</a:t>
            </a:r>
            <a:endParaRPr lang="zh-HK" altLang="en-US" sz="5400" dirty="0">
              <a:solidFill>
                <a:srgbClr val="6600CC"/>
              </a:solidFill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BCF36BE-B9B1-4559-AE46-BFDE6720B954}"/>
              </a:ext>
            </a:extLst>
          </p:cNvPr>
          <p:cNvSpPr txBox="1"/>
          <p:nvPr/>
        </p:nvSpPr>
        <p:spPr>
          <a:xfrm>
            <a:off x="748683" y="1079333"/>
            <a:ext cx="9132163" cy="5678478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HK" sz="2500" kern="100" dirty="0"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#include &lt;</a:t>
            </a:r>
            <a:r>
              <a:rPr lang="en-US" altLang="zh-HK" sz="2500" kern="100" dirty="0" err="1"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Adafruit_GFX.h</a:t>
            </a:r>
            <a:r>
              <a:rPr lang="en-US" altLang="zh-HK" sz="2500" kern="100" dirty="0"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&gt;</a:t>
            </a:r>
            <a:endParaRPr lang="zh-TW" altLang="zh-HK" sz="2500" kern="100" dirty="0">
              <a:solidFill>
                <a:schemeClr val="tx2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500" kern="100" dirty="0"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#include &lt;Adafruit_SSD1306.h&gt;</a:t>
            </a: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#include &lt;MFRC522.h&gt;</a:t>
            </a:r>
            <a:endParaRPr lang="zh-TW" altLang="zh-HK" sz="2800" b="1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#include &lt;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SPI.h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&gt;</a:t>
            </a:r>
            <a:endParaRPr lang="zh-TW" altLang="zh-HK" sz="2800" b="1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endParaRPr lang="zh-TW" altLang="zh-HK" sz="2500" kern="100" dirty="0">
              <a:solidFill>
                <a:schemeClr val="tx2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500" kern="100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Adafruit_SSD1306 display(-1);</a:t>
            </a:r>
            <a:endParaRPr lang="zh-TW" altLang="zh-HK" sz="25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#define RST_PIN 9  </a:t>
            </a:r>
            <a:r>
              <a:rPr lang="en-US" altLang="zh-HK" sz="2800" b="1" kern="100" dirty="0">
                <a:solidFill>
                  <a:srgbClr val="0000FF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//RC522 RST</a:t>
            </a:r>
            <a:r>
              <a:rPr lang="zh-TW" altLang="zh-HK" sz="2800" b="1" kern="1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微軟正黑體" panose="020B0604030504040204" pitchFamily="34" charset="-120"/>
              </a:rPr>
              <a:t>接腳</a:t>
            </a:r>
            <a:r>
              <a:rPr lang="en-US" altLang="zh-HK" sz="2800" kern="100" dirty="0">
                <a:solidFill>
                  <a:srgbClr val="0000FF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  </a:t>
            </a:r>
            <a:endParaRPr lang="zh-TW" altLang="zh-HK" sz="2800" kern="1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#define SS_PIN 10  </a:t>
            </a:r>
            <a:r>
              <a:rPr lang="en-US" altLang="zh-HK" sz="2800" b="1" kern="100" dirty="0">
                <a:solidFill>
                  <a:srgbClr val="0000FF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//RC522 SDA</a:t>
            </a:r>
            <a:r>
              <a:rPr lang="zh-TW" altLang="zh-HK" sz="2800" b="1" kern="1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微軟正黑體" panose="020B0604030504040204" pitchFamily="34" charset="-120"/>
              </a:rPr>
              <a:t>接腳</a:t>
            </a:r>
            <a:endParaRPr lang="zh-TW" altLang="zh-HK" sz="2800" kern="1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0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 </a:t>
            </a:r>
            <a:endParaRPr lang="zh-TW" altLang="zh-HK" sz="20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+mj-ea"/>
                <a:ea typeface="+mj-ea"/>
              </a:rPr>
              <a:t>MFRC522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+mj-ea"/>
                <a:ea typeface="+mj-ea"/>
              </a:rPr>
              <a:t>smart_card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+mj-ea"/>
                <a:ea typeface="+mj-ea"/>
              </a:rPr>
              <a:t>;   </a:t>
            </a:r>
            <a:r>
              <a:rPr lang="en-US" altLang="zh-HK" sz="2800" b="1" kern="100" dirty="0">
                <a:solidFill>
                  <a:srgbClr val="0000FF"/>
                </a:solidFill>
                <a:effectLst/>
                <a:latin typeface="+mj-ea"/>
                <a:ea typeface="+mj-ea"/>
              </a:rPr>
              <a:t>// </a:t>
            </a:r>
            <a:r>
              <a:rPr lang="zh-TW" altLang="zh-HK" sz="2800" b="1" kern="100" dirty="0">
                <a:solidFill>
                  <a:srgbClr val="0000FF"/>
                </a:solidFill>
                <a:effectLst/>
                <a:latin typeface="+mj-ea"/>
                <a:ea typeface="+mj-ea"/>
              </a:rPr>
              <a:t>建立</a:t>
            </a:r>
            <a:r>
              <a:rPr lang="en-US" altLang="zh-HK" sz="2800" b="1" kern="100" dirty="0">
                <a:solidFill>
                  <a:srgbClr val="0000FF"/>
                </a:solidFill>
                <a:effectLst/>
                <a:latin typeface="+mj-ea"/>
                <a:ea typeface="+mj-ea"/>
              </a:rPr>
              <a:t>MFRC522</a:t>
            </a:r>
            <a:r>
              <a:rPr lang="zh-TW" altLang="zh-HK" sz="2800" b="1" kern="100" dirty="0">
                <a:solidFill>
                  <a:srgbClr val="0000FF"/>
                </a:solidFill>
                <a:effectLst/>
                <a:latin typeface="+mj-ea"/>
                <a:ea typeface="+mj-ea"/>
              </a:rPr>
              <a:t>實體</a:t>
            </a:r>
            <a:endParaRPr lang="zh-TW" altLang="zh-HK" sz="2800" kern="100" dirty="0">
              <a:solidFill>
                <a:srgbClr val="0000FF"/>
              </a:solidFill>
              <a:effectLst/>
              <a:latin typeface="+mj-ea"/>
              <a:ea typeface="+mj-ea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+mj-ea"/>
                <a:ea typeface="+mj-ea"/>
              </a:rPr>
              <a:t>String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+mj-ea"/>
                <a:ea typeface="+mj-ea"/>
              </a:rPr>
              <a:t>card_name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+mj-ea"/>
                <a:ea typeface="+mj-ea"/>
              </a:rPr>
              <a:t>;</a:t>
            </a:r>
            <a:endParaRPr lang="zh-TW" altLang="zh-HK" sz="2800" kern="100" dirty="0">
              <a:solidFill>
                <a:srgbClr val="FF0000"/>
              </a:solidFill>
              <a:effectLst/>
              <a:latin typeface="+mj-ea"/>
              <a:ea typeface="+mj-ea"/>
            </a:endParaRPr>
          </a:p>
          <a:p>
            <a:endParaRPr lang="en-US" altLang="zh-HK" sz="2500" kern="100" dirty="0">
              <a:effectLst/>
              <a:latin typeface="微軟正黑體" panose="020B0604030504040204" pitchFamily="34" charset="-120"/>
              <a:ea typeface="新細明體" panose="02020500000000000000" pitchFamily="18" charset="-120"/>
            </a:endParaRPr>
          </a:p>
          <a:p>
            <a:r>
              <a:rPr lang="en-US" altLang="zh-HK" sz="25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void setup() {</a:t>
            </a:r>
            <a:endParaRPr lang="zh-TW" altLang="zh-HK" sz="25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500" kern="100" dirty="0">
                <a:solidFill>
                  <a:srgbClr val="0000FF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</a:t>
            </a:r>
            <a:r>
              <a:rPr lang="en-US" altLang="zh-HK" sz="2500" kern="100" dirty="0" err="1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Serial.begin</a:t>
            </a:r>
            <a:r>
              <a:rPr lang="en-US" altLang="zh-HK" sz="2500" kern="100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(9600); </a:t>
            </a:r>
            <a:endParaRPr lang="zh-TW" altLang="zh-HK" sz="25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820370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3CE8DF-751F-4ED7-80AB-6F26FFC56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406" y="491590"/>
            <a:ext cx="9825683" cy="1320800"/>
          </a:xfrm>
        </p:spPr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讀取智能</a:t>
            </a:r>
            <a:r>
              <a:rPr lang="zh-TW" altLang="en-US" sz="5400" b="1" kern="100" dirty="0">
                <a:solidFill>
                  <a:srgbClr val="6600CC"/>
                </a:solidFill>
                <a:ea typeface="微軟正黑體" panose="020B0604030504040204" pitchFamily="34" charset="-120"/>
                <a:cs typeface="Times New Roman" panose="02020603050405020304" pitchFamily="18" charset="0"/>
              </a:rPr>
              <a:t>咭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的</a:t>
            </a:r>
            <a:r>
              <a:rPr lang="en-US" altLang="zh-HK" sz="54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UID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號碼</a:t>
            </a:r>
            <a:endParaRPr lang="zh-HK" altLang="en-US" sz="5400" dirty="0">
              <a:solidFill>
                <a:srgbClr val="6600CC"/>
              </a:solidFill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BCF36BE-B9B1-4559-AE46-BFDE6720B954}"/>
              </a:ext>
            </a:extLst>
          </p:cNvPr>
          <p:cNvSpPr txBox="1"/>
          <p:nvPr/>
        </p:nvSpPr>
        <p:spPr>
          <a:xfrm>
            <a:off x="833942" y="1674137"/>
            <a:ext cx="9132163" cy="4031873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HK" sz="25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void setup() {</a:t>
            </a:r>
            <a:endParaRPr lang="zh-TW" altLang="zh-HK" sz="25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500" kern="100" dirty="0">
                <a:solidFill>
                  <a:srgbClr val="0000FF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</a:t>
            </a:r>
            <a:r>
              <a:rPr lang="en-US" altLang="zh-HK" sz="2500" kern="100" dirty="0" err="1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Serial.begin</a:t>
            </a:r>
            <a:r>
              <a:rPr lang="en-US" altLang="zh-HK" sz="2500" kern="100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(9600);</a:t>
            </a:r>
          </a:p>
          <a:p>
            <a:endParaRPr lang="en-US" altLang="zh-HK" sz="2500" kern="100" dirty="0">
              <a:solidFill>
                <a:schemeClr val="tx1"/>
              </a:solidFill>
              <a:latin typeface="微軟正黑體" panose="020B0604030504040204" pitchFamily="34" charset="-120"/>
              <a:ea typeface="新細明體" panose="02020500000000000000" pitchFamily="18" charset="-120"/>
            </a:endParaRPr>
          </a:p>
          <a:p>
            <a:r>
              <a:rPr lang="zh-TW" altLang="zh-HK" sz="2800" b="1" kern="100" dirty="0">
                <a:solidFill>
                  <a:srgbClr val="FF0000"/>
                </a:solidFill>
                <a:effectLst/>
                <a:latin typeface="+mj-ea"/>
                <a:ea typeface="+mj-ea"/>
              </a:rPr>
              <a:t> </a:t>
            </a:r>
            <a:r>
              <a:rPr lang="en-US" altLang="zh-TW" sz="2800" b="1" kern="100" dirty="0">
                <a:solidFill>
                  <a:srgbClr val="FF0000"/>
                </a:solidFill>
                <a:effectLst/>
                <a:latin typeface="+mj-ea"/>
                <a:ea typeface="+mj-ea"/>
              </a:rPr>
              <a:t>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+mj-ea"/>
                <a:ea typeface="+mj-ea"/>
              </a:rPr>
              <a:t>SPI.begin</a:t>
            </a:r>
            <a:r>
              <a:rPr lang="en-US" altLang="zh-HK" sz="2800" b="1" kern="100" dirty="0" smtClean="0">
                <a:solidFill>
                  <a:srgbClr val="FF0000"/>
                </a:solidFill>
                <a:effectLst/>
                <a:latin typeface="+mj-ea"/>
                <a:ea typeface="+mj-ea"/>
              </a:rPr>
              <a:t>();</a:t>
            </a:r>
          </a:p>
          <a:p>
            <a:r>
              <a:rPr lang="en-US" altLang="zh-HK" sz="2800" b="1" kern="100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en-US" altLang="zh-HK" sz="2800" b="1" kern="100" dirty="0" smtClean="0">
                <a:solidFill>
                  <a:srgbClr val="FF0000"/>
                </a:solidFill>
                <a:effectLst/>
                <a:latin typeface="+mj-ea"/>
                <a:ea typeface="+mj-ea"/>
              </a:rPr>
              <a:t>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+mj-ea"/>
                <a:ea typeface="+mj-ea"/>
              </a:rPr>
              <a:t>smart_card.PCD_Init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+mj-ea"/>
                <a:ea typeface="+mj-ea"/>
              </a:rPr>
              <a:t>(SS_PIN, RST_PIN);</a:t>
            </a:r>
            <a:endParaRPr lang="zh-TW" altLang="zh-HK" sz="2800" kern="100" dirty="0">
              <a:solidFill>
                <a:srgbClr val="FF0000"/>
              </a:solidFill>
              <a:effectLst/>
              <a:latin typeface="+mj-ea"/>
              <a:ea typeface="+mj-ea"/>
            </a:endParaRPr>
          </a:p>
          <a:p>
            <a:r>
              <a:rPr lang="en-US" altLang="zh-HK" sz="25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</a:t>
            </a:r>
          </a:p>
          <a:p>
            <a:r>
              <a:rPr lang="en-US" altLang="zh-HK" sz="2500" kern="100" dirty="0">
                <a:latin typeface="微軟正黑體" panose="020B0604030504040204" pitchFamily="34" charset="-120"/>
                <a:ea typeface="新細明體" panose="02020500000000000000" pitchFamily="18" charset="-120"/>
              </a:rPr>
              <a:t>  </a:t>
            </a:r>
            <a:r>
              <a:rPr lang="en-US" altLang="zh-HK" sz="25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display.begin</a:t>
            </a:r>
            <a:r>
              <a:rPr lang="en-US" altLang="zh-HK" sz="25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(SSD1306_SWITCHCAPVCC, 0x3C);</a:t>
            </a:r>
            <a:endParaRPr lang="zh-TW" altLang="zh-HK" sz="25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5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 </a:t>
            </a:r>
            <a:endParaRPr lang="zh-TW" altLang="zh-HK" sz="25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5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</a:t>
            </a:r>
            <a:r>
              <a:rPr lang="en-US" altLang="zh-HK" sz="25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display.clearDisplay</a:t>
            </a:r>
            <a:r>
              <a:rPr lang="en-US" altLang="zh-HK" sz="25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();</a:t>
            </a:r>
            <a:endParaRPr lang="zh-TW" altLang="zh-HK" sz="25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5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</a:t>
            </a:r>
            <a:r>
              <a:rPr lang="en-US" altLang="zh-HK" sz="25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display.setTextColor</a:t>
            </a:r>
            <a:r>
              <a:rPr lang="en-US" altLang="zh-HK" sz="25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(WHITE); // or BLACK);</a:t>
            </a:r>
            <a:r>
              <a:rPr lang="en-US" altLang="zh-HK" sz="2500" kern="100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</a:t>
            </a:r>
            <a:endParaRPr lang="zh-TW" altLang="zh-HK" sz="25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008760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3CE8DF-751F-4ED7-80AB-6F26FFC56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510" y="135623"/>
            <a:ext cx="11276979" cy="1320800"/>
          </a:xfrm>
        </p:spPr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連接</a:t>
            </a:r>
            <a:r>
              <a:rPr lang="en-US" altLang="zh-HK" sz="5400" b="1" kern="100" dirty="0">
                <a:solidFill>
                  <a:srgbClr val="6600CC"/>
                </a:solidFill>
                <a:effectLst/>
                <a:latin typeface="微軟正黑體" panose="020B0604030504040204" pitchFamily="34" charset="-120"/>
                <a:cs typeface="Times New Roman" panose="02020603050405020304" pitchFamily="18" charset="0"/>
              </a:rPr>
              <a:t>RFID RC522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讀寫器</a:t>
            </a:r>
            <a:endParaRPr lang="zh-HK" altLang="en-US" sz="5400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BCF36BE-B9B1-4559-AE46-BFDE6720B954}"/>
              </a:ext>
            </a:extLst>
          </p:cNvPr>
          <p:cNvSpPr txBox="1"/>
          <p:nvPr/>
        </p:nvSpPr>
        <p:spPr>
          <a:xfrm>
            <a:off x="578841" y="1123473"/>
            <a:ext cx="10654639" cy="5447645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HK" sz="3200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void loop()</a:t>
            </a:r>
            <a:endParaRPr lang="zh-TW" altLang="zh-HK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en-US" altLang="zh-HK" sz="3200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{</a:t>
            </a:r>
            <a:endParaRPr lang="zh-TW" altLang="zh-HK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if (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smart_card.PICC_IsNewCardPresent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() &amp;&amp;   </a:t>
            </a:r>
          </a:p>
          <a:p>
            <a:r>
              <a:rPr lang="en-US" altLang="zh-HK" sz="2800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新細明體" panose="02020500000000000000" pitchFamily="18" charset="-120"/>
              </a:rPr>
              <a:t>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smart_card.PICC_ReadCardSerial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()) {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for (byte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i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= 0;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i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&lt;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smart_card.uid.size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;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i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++) {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card_name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=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card_name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+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smart_card.uid.uidByte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[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i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];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}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Serial.println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("Card Name is:" +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card_name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);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card_name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= "" 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smart_card.PICC_HaltA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();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}  </a:t>
            </a:r>
          </a:p>
          <a:p>
            <a:r>
              <a:rPr lang="en-US" altLang="zh-HK" sz="3200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}</a:t>
            </a:r>
            <a:endParaRPr lang="zh-TW" altLang="zh-HK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598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3CE8DF-751F-4ED7-80AB-6F26FFC56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510" y="553245"/>
            <a:ext cx="11276979" cy="1320800"/>
          </a:xfrm>
        </p:spPr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連接</a:t>
            </a:r>
            <a:r>
              <a:rPr lang="en-US" altLang="zh-HK" sz="5400" b="1" kern="100" dirty="0">
                <a:solidFill>
                  <a:srgbClr val="6600CC"/>
                </a:solidFill>
                <a:effectLst/>
                <a:latin typeface="微軟正黑體" panose="020B0604030504040204" pitchFamily="34" charset="-120"/>
                <a:cs typeface="Times New Roman" panose="02020603050405020304" pitchFamily="18" charset="0"/>
              </a:rPr>
              <a:t>RFID RC522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讀寫器</a:t>
            </a:r>
            <a:endParaRPr lang="zh-HK" altLang="en-US" sz="5400" dirty="0"/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B909C71B-A11D-DD8C-B0B6-AB1FD0628982}"/>
              </a:ext>
            </a:extLst>
          </p:cNvPr>
          <p:cNvSpPr txBox="1">
            <a:spLocks/>
          </p:cNvSpPr>
          <p:nvPr/>
        </p:nvSpPr>
        <p:spPr>
          <a:xfrm>
            <a:off x="666392" y="1874045"/>
            <a:ext cx="5503179" cy="4487177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3600" dirty="0">
                <a:solidFill>
                  <a:srgbClr val="353535"/>
                </a:solidFill>
                <a:latin typeface="Tahoma" panose="020B0604030504040204" pitchFamily="34" charset="0"/>
              </a:rPr>
              <a:t>將編碼</a:t>
            </a:r>
            <a:r>
              <a:rPr lang="zh-TW" altLang="en-US" sz="3600" b="1" dirty="0">
                <a:solidFill>
                  <a:srgbClr val="9933FF"/>
                </a:solidFill>
                <a:latin typeface="Tahoma" panose="020B0604030504040204" pitchFamily="34" charset="0"/>
              </a:rPr>
              <a:t>複製至</a:t>
            </a:r>
            <a:r>
              <a:rPr lang="en-US" altLang="zh-TW" sz="3600" b="1" dirty="0">
                <a:solidFill>
                  <a:srgbClr val="9933FF"/>
                </a:solidFill>
                <a:latin typeface="Tahoma" panose="020B0604030504040204" pitchFamily="34" charset="0"/>
              </a:rPr>
              <a:t>loop()</a:t>
            </a:r>
            <a:r>
              <a:rPr lang="zh-TW" altLang="en-US" sz="3600" dirty="0">
                <a:solidFill>
                  <a:srgbClr val="353535"/>
                </a:solidFill>
                <a:latin typeface="Tahoma" panose="020B0604030504040204" pitchFamily="34" charset="0"/>
              </a:rPr>
              <a:t>中。</a:t>
            </a:r>
            <a:endParaRPr lang="en-US" altLang="zh-TW" sz="3600" dirty="0">
              <a:solidFill>
                <a:srgbClr val="353535"/>
              </a:solidFill>
              <a:latin typeface="Tahoma" panose="020B0604030504040204" pitchFamily="34" charset="0"/>
            </a:endParaRPr>
          </a:p>
          <a:p>
            <a:r>
              <a:rPr lang="zh-TW" altLang="en-US" sz="3600" b="1" dirty="0">
                <a:solidFill>
                  <a:srgbClr val="FF6600"/>
                </a:solidFill>
                <a:latin typeface="Tahoma" panose="020B0604030504040204" pitchFamily="34" charset="0"/>
                <a:ea typeface="+mj-ea"/>
              </a:rPr>
              <a:t>上載</a:t>
            </a:r>
            <a:r>
              <a:rPr lang="zh-TW" altLang="en-US" sz="3600" dirty="0">
                <a:solidFill>
                  <a:srgbClr val="353535"/>
                </a:solidFill>
                <a:latin typeface="Tahoma" panose="020B0604030504040204" pitchFamily="34" charset="0"/>
                <a:ea typeface="+mj-ea"/>
              </a:rPr>
              <a:t>至</a:t>
            </a:r>
            <a:r>
              <a:rPr lang="en-US" altLang="zh-TW" sz="3600" dirty="0">
                <a:solidFill>
                  <a:srgbClr val="353535"/>
                </a:solidFill>
                <a:latin typeface="Tahoma" panose="020B0604030504040204" pitchFamily="34" charset="0"/>
                <a:ea typeface="+mj-ea"/>
              </a:rPr>
              <a:t>Arduino</a:t>
            </a:r>
            <a:r>
              <a:rPr lang="zh-TW" altLang="en-US" sz="3600" dirty="0">
                <a:solidFill>
                  <a:srgbClr val="353535"/>
                </a:solidFill>
                <a:latin typeface="Tahoma" panose="020B0604030504040204" pitchFamily="34" charset="0"/>
                <a:ea typeface="+mj-ea"/>
              </a:rPr>
              <a:t>板內</a:t>
            </a:r>
            <a:endParaRPr lang="zh-HK" altLang="en-US" sz="3200" dirty="0">
              <a:latin typeface="+mj-ea"/>
              <a:ea typeface="+mj-ea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20BB783D-33A4-FD7D-BE4D-57313E5DE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2969" y="2585245"/>
            <a:ext cx="609600" cy="609600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098888BE-DD41-F3ED-E2C3-4F42A5801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0539" y="1874045"/>
            <a:ext cx="5361093" cy="431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41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11BE41A1-26D3-4EA9-B821-99C1832C87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zh-HK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將智能卡辨識結果顯示於</a:t>
            </a:r>
            <a:r>
              <a:rPr lang="en-US" altLang="zh-HK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OLED</a:t>
            </a:r>
            <a:r>
              <a:rPr lang="zh-TW" altLang="zh-HK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顯示屏上</a:t>
            </a:r>
            <a:endParaRPr lang="zh-HK" altLang="en-US" b="1" dirty="0">
              <a:solidFill>
                <a:srgbClr val="6600CC"/>
              </a:solidFill>
              <a:latin typeface="+mj-ea"/>
            </a:endParaRP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ACD401F-087B-4E4D-A09F-C5692A3D0F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2245154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3CE8DF-751F-4ED7-80AB-6F26FFC56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510" y="135623"/>
            <a:ext cx="11276979" cy="1320800"/>
          </a:xfrm>
        </p:spPr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連接</a:t>
            </a:r>
            <a:r>
              <a:rPr lang="en-US" altLang="zh-HK" sz="5400" b="1" kern="100" dirty="0">
                <a:solidFill>
                  <a:srgbClr val="6600CC"/>
                </a:solidFill>
                <a:effectLst/>
                <a:latin typeface="微軟正黑體" panose="020B0604030504040204" pitchFamily="34" charset="-120"/>
                <a:cs typeface="Times New Roman" panose="02020603050405020304" pitchFamily="18" charset="0"/>
              </a:rPr>
              <a:t>RFID RC522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讀寫器</a:t>
            </a:r>
            <a:endParaRPr lang="zh-HK" altLang="en-US" sz="5400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BCF36BE-B9B1-4559-AE46-BFDE6720B954}"/>
              </a:ext>
            </a:extLst>
          </p:cNvPr>
          <p:cNvSpPr txBox="1"/>
          <p:nvPr/>
        </p:nvSpPr>
        <p:spPr>
          <a:xfrm>
            <a:off x="587230" y="1391920"/>
            <a:ext cx="10654639" cy="446276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HK" sz="3200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void loop()</a:t>
            </a:r>
            <a:endParaRPr lang="zh-TW" altLang="zh-HK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if (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smart_card.PICC_IsNewCardPresent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() &amp;&amp; 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smart_card.PICC_ReadCardSerial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()){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for (byte 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i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= 0; 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i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&lt; 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smart_card.uid.size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; 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i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++) {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  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card_name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= 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card_name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+ 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smart_card.uid.uidByte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[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i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];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}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Serial.println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("Card Name is:" + 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card_name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);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</a:t>
            </a:r>
            <a:r>
              <a:rPr lang="en-US" altLang="zh-HK" sz="2800" b="1" strike="sngStrike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card_name</a:t>
            </a:r>
            <a:r>
              <a:rPr lang="en-US" altLang="zh-HK" sz="2800" b="1" strike="sngStrike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= "";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smart_card.PICC_HaltA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();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}  </a:t>
            </a:r>
            <a:endParaRPr lang="zh-TW" altLang="zh-HK" sz="2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4781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3CE8DF-751F-4ED7-80AB-6F26FFC56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510" y="135623"/>
            <a:ext cx="11276979" cy="1320800"/>
          </a:xfrm>
        </p:spPr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連接</a:t>
            </a:r>
            <a:r>
              <a:rPr lang="en-US" altLang="zh-HK" sz="5400" b="1" kern="100" dirty="0">
                <a:solidFill>
                  <a:srgbClr val="6600CC"/>
                </a:solidFill>
                <a:effectLst/>
                <a:latin typeface="微軟正黑體" panose="020B0604030504040204" pitchFamily="34" charset="-120"/>
                <a:cs typeface="Times New Roman" panose="02020603050405020304" pitchFamily="18" charset="0"/>
              </a:rPr>
              <a:t>RFID RC522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讀寫器</a:t>
            </a:r>
            <a:endParaRPr lang="zh-HK" altLang="en-US" sz="5400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BCF36BE-B9B1-4559-AE46-BFDE6720B954}"/>
              </a:ext>
            </a:extLst>
          </p:cNvPr>
          <p:cNvSpPr txBox="1"/>
          <p:nvPr/>
        </p:nvSpPr>
        <p:spPr>
          <a:xfrm>
            <a:off x="209726" y="1188648"/>
            <a:ext cx="6568579" cy="569386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if(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card_name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== "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微軟正黑體" panose="020B0604030504040204" pitchFamily="34" charset="-120"/>
                <a:ea typeface="新細明體" panose="02020500000000000000" pitchFamily="18" charset="-120"/>
              </a:rPr>
              <a:t>13877206189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") {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display.clearDisplay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();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</a:t>
            </a:r>
            <a:r>
              <a:rPr lang="en-US" altLang="zh-HK" sz="2800" b="1" kern="100" dirty="0" err="1" smtClean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display.setCursor</a:t>
            </a:r>
            <a:r>
              <a:rPr lang="en-US" altLang="zh-HK" sz="2800" b="1" kern="100" dirty="0" smtClean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(50,10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); 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display.print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("ACCESS!");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display.display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();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}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else {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display.clearDisplay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();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 </a:t>
            </a:r>
            <a:r>
              <a:rPr lang="en-US" altLang="zh-HK" sz="2800" b="1" kern="100" dirty="0" err="1" smtClean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display.setCursor</a:t>
            </a:r>
            <a:r>
              <a:rPr lang="en-US" altLang="zh-HK" sz="2800" b="1" kern="100" dirty="0" smtClean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(20,10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); 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display.print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("ACCESS DENIED!");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display.display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();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}</a:t>
            </a:r>
          </a:p>
          <a:p>
            <a:endParaRPr lang="zh-TW" altLang="zh-HK" sz="2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99E48CED-89FF-788B-08D1-FC68D43B824A}"/>
              </a:ext>
            </a:extLst>
          </p:cNvPr>
          <p:cNvSpPr txBox="1"/>
          <p:nvPr/>
        </p:nvSpPr>
        <p:spPr>
          <a:xfrm>
            <a:off x="6971252" y="1473606"/>
            <a:ext cx="5083728" cy="3108543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delay(3000);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display.clearDisplay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();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display.setCursor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(20,30); 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display.print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("WELCOME!");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display.display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();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card_name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="";      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cs typeface="Times New Roman" panose="02020603050405020304" pitchFamily="18" charset="0"/>
              </a:rPr>
              <a:t>} </a:t>
            </a:r>
            <a:endParaRPr lang="zh-TW" altLang="zh-HK" sz="2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965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400" b="1" dirty="0">
                <a:solidFill>
                  <a:srgbClr val="6600CC"/>
                </a:solidFill>
              </a:rPr>
              <a:t>電子元件</a:t>
            </a:r>
            <a:endParaRPr lang="zh-HK" altLang="en-US" sz="5400" b="1" dirty="0">
              <a:solidFill>
                <a:srgbClr val="6600CC"/>
              </a:solidFill>
            </a:endParaRPr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id="{28A5B4CC-B26B-4B64-A96F-362A15DCA6B8}"/>
              </a:ext>
            </a:extLst>
          </p:cNvPr>
          <p:cNvGrpSpPr/>
          <p:nvPr/>
        </p:nvGrpSpPr>
        <p:grpSpPr>
          <a:xfrm>
            <a:off x="133252" y="1927445"/>
            <a:ext cx="2576752" cy="2739302"/>
            <a:chOff x="133252" y="1927445"/>
            <a:chExt cx="2576752" cy="2739302"/>
          </a:xfrm>
        </p:grpSpPr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DBA7484E-03DA-45C4-8659-B480698B5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252" y="1927445"/>
              <a:ext cx="2456483" cy="1754155"/>
            </a:xfrm>
            <a:prstGeom prst="rect">
              <a:avLst/>
            </a:prstGeom>
            <a:noFill/>
          </p:spPr>
        </p:pic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A74C3880-0609-4CF2-9EF2-DCAFE0500E51}"/>
                </a:ext>
              </a:extLst>
            </p:cNvPr>
            <p:cNvSpPr txBox="1"/>
            <p:nvPr/>
          </p:nvSpPr>
          <p:spPr>
            <a:xfrm>
              <a:off x="155035" y="3712640"/>
              <a:ext cx="2554969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HK" sz="2800" b="1" dirty="0">
                  <a:solidFill>
                    <a:srgbClr val="006600"/>
                  </a:solidFill>
                </a:rPr>
                <a:t>Arduino</a:t>
              </a:r>
              <a:r>
                <a:rPr lang="zh-TW" altLang="en-US" sz="2800" b="1" dirty="0">
                  <a:solidFill>
                    <a:srgbClr val="006600"/>
                  </a:solidFill>
                </a:rPr>
                <a:t> </a:t>
              </a:r>
              <a:r>
                <a:rPr lang="en-US" altLang="zh-TW" sz="2800" b="1" dirty="0">
                  <a:solidFill>
                    <a:srgbClr val="006600"/>
                  </a:solidFill>
                </a:rPr>
                <a:t>Uno</a:t>
              </a:r>
            </a:p>
            <a:p>
              <a:pPr algn="ctr"/>
              <a:r>
                <a:rPr lang="zh-TW" altLang="en-US" sz="2800" b="1" dirty="0">
                  <a:solidFill>
                    <a:srgbClr val="006600"/>
                  </a:solidFill>
                </a:rPr>
                <a:t>電子板</a:t>
              </a:r>
              <a:endParaRPr lang="zh-HK" altLang="en-US" sz="2800" dirty="0">
                <a:solidFill>
                  <a:srgbClr val="006600"/>
                </a:solidFill>
              </a:endParaRPr>
            </a:p>
          </p:txBody>
        </p:sp>
      </p:grp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0E023AB9-751D-4DB0-99C7-6A3F7FFA9F92}"/>
              </a:ext>
            </a:extLst>
          </p:cNvPr>
          <p:cNvSpPr/>
          <p:nvPr/>
        </p:nvSpPr>
        <p:spPr>
          <a:xfrm>
            <a:off x="5566299" y="251671"/>
            <a:ext cx="5658170" cy="3431096"/>
          </a:xfrm>
          <a:prstGeom prst="roundRect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2742FCBE-DDEF-4142-8892-62C8E981A1FB}"/>
              </a:ext>
            </a:extLst>
          </p:cNvPr>
          <p:cNvSpPr txBox="1"/>
          <p:nvPr/>
        </p:nvSpPr>
        <p:spPr>
          <a:xfrm>
            <a:off x="7442937" y="314869"/>
            <a:ext cx="21464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3600" b="1" u="sng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輸入元件</a:t>
            </a:r>
            <a:endParaRPr lang="zh-HK" altLang="en-US" sz="3600" u="sng" dirty="0">
              <a:solidFill>
                <a:srgbClr val="FF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809EDD4E-63F7-4D1C-BED4-972B5EDB0353}"/>
              </a:ext>
            </a:extLst>
          </p:cNvPr>
          <p:cNvSpPr txBox="1"/>
          <p:nvPr/>
        </p:nvSpPr>
        <p:spPr>
          <a:xfrm>
            <a:off x="9002782" y="2824793"/>
            <a:ext cx="14107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3200" b="1" kern="100" dirty="0">
                <a:solidFill>
                  <a:srgbClr val="FF0066"/>
                </a:solidFill>
                <a:latin typeface="+mj-ea"/>
                <a:ea typeface="+mj-ea"/>
                <a:cs typeface="Times New Roman" panose="02020603050405020304" pitchFamily="18" charset="0"/>
              </a:rPr>
              <a:t>智能咭</a:t>
            </a:r>
            <a:endParaRPr lang="en-US" altLang="zh-TW" sz="3200" b="1" kern="100" dirty="0">
              <a:solidFill>
                <a:srgbClr val="FF0066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2DD27982-0F50-41D2-B5FD-9FF75C8578C4}"/>
              </a:ext>
            </a:extLst>
          </p:cNvPr>
          <p:cNvSpPr txBox="1"/>
          <p:nvPr/>
        </p:nvSpPr>
        <p:spPr>
          <a:xfrm>
            <a:off x="5920989" y="2824793"/>
            <a:ext cx="25951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32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RFID </a:t>
            </a:r>
            <a:r>
              <a:rPr lang="zh-TW" altLang="en-US" sz="32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傳感器</a:t>
            </a:r>
            <a:endParaRPr lang="zh-HK" altLang="en-US" sz="3200" dirty="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: 圓角 18">
            <a:extLst>
              <a:ext uri="{FF2B5EF4-FFF2-40B4-BE49-F238E27FC236}">
                <a16:creationId xmlns:a16="http://schemas.microsoft.com/office/drawing/2014/main" id="{ADF93CCC-1BF4-4B03-90A2-0844BFB0B28D}"/>
              </a:ext>
            </a:extLst>
          </p:cNvPr>
          <p:cNvSpPr/>
          <p:nvPr/>
        </p:nvSpPr>
        <p:spPr>
          <a:xfrm>
            <a:off x="5566298" y="3850156"/>
            <a:ext cx="5658171" cy="2895334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DAAE06E5-4538-431D-87C9-5E9B3F0D0308}"/>
              </a:ext>
            </a:extLst>
          </p:cNvPr>
          <p:cNvSpPr txBox="1"/>
          <p:nvPr/>
        </p:nvSpPr>
        <p:spPr>
          <a:xfrm>
            <a:off x="7518616" y="3996313"/>
            <a:ext cx="21870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36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輸出元件</a:t>
            </a:r>
            <a:endParaRPr lang="zh-HK" altLang="en-US" sz="3600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A19C0720-D0E1-400A-908E-109B1AB1CF0A}"/>
              </a:ext>
            </a:extLst>
          </p:cNvPr>
          <p:cNvSpPr txBox="1"/>
          <p:nvPr/>
        </p:nvSpPr>
        <p:spPr>
          <a:xfrm>
            <a:off x="8352810" y="5063914"/>
            <a:ext cx="234635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3200" b="1" kern="100" dirty="0">
                <a:solidFill>
                  <a:srgbClr val="9900CC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OLED</a:t>
            </a:r>
          </a:p>
          <a:p>
            <a:r>
              <a:rPr lang="zh-TW" altLang="en-US" sz="3200" b="1" kern="100" dirty="0">
                <a:solidFill>
                  <a:srgbClr val="9900CC"/>
                </a:solidFill>
                <a:latin typeface="+mj-ea"/>
                <a:ea typeface="+mj-ea"/>
                <a:cs typeface="Times New Roman" panose="02020603050405020304" pitchFamily="18" charset="0"/>
              </a:rPr>
              <a:t>顯示</a:t>
            </a:r>
            <a:r>
              <a:rPr lang="zh-TW" altLang="zh-HK" sz="3200" b="1" kern="100" dirty="0">
                <a:solidFill>
                  <a:srgbClr val="9900CC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屏</a:t>
            </a:r>
            <a:endParaRPr lang="zh-HK" altLang="en-US" sz="5400" b="1" dirty="0">
              <a:solidFill>
                <a:srgbClr val="9900CC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46159515-AEF1-435D-AAD8-6372DAD58E91}"/>
              </a:ext>
            </a:extLst>
          </p:cNvPr>
          <p:cNvGrpSpPr/>
          <p:nvPr/>
        </p:nvGrpSpPr>
        <p:grpSpPr>
          <a:xfrm>
            <a:off x="935364" y="4740439"/>
            <a:ext cx="3689944" cy="1955995"/>
            <a:chOff x="543923" y="4666747"/>
            <a:chExt cx="3689944" cy="1955995"/>
          </a:xfrm>
        </p:grpSpPr>
        <p:pic>
          <p:nvPicPr>
            <p:cNvPr id="4098" name="Picture 2" descr="10cm Male To Male Jumper Cable Dupont Wire For Arduino">
              <a:extLst>
                <a:ext uri="{FF2B5EF4-FFF2-40B4-BE49-F238E27FC236}">
                  <a16:creationId xmlns:a16="http://schemas.microsoft.com/office/drawing/2014/main" id="{C079BD4B-47EF-43C7-9095-5F6C47B5CF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923" y="4666747"/>
              <a:ext cx="1955995" cy="19559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文字方塊 21">
              <a:extLst>
                <a:ext uri="{FF2B5EF4-FFF2-40B4-BE49-F238E27FC236}">
                  <a16:creationId xmlns:a16="http://schemas.microsoft.com/office/drawing/2014/main" id="{B07CBC22-2871-4338-9011-87B42A84B497}"/>
                </a:ext>
              </a:extLst>
            </p:cNvPr>
            <p:cNvSpPr txBox="1"/>
            <p:nvPr/>
          </p:nvSpPr>
          <p:spPr>
            <a:xfrm>
              <a:off x="2499918" y="5097490"/>
              <a:ext cx="1733949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HK" sz="3200" b="1" dirty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Jumper</a:t>
              </a:r>
            </a:p>
            <a:p>
              <a:r>
                <a:rPr lang="zh-TW" altLang="en-US" sz="3200" b="1" dirty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接駁線</a:t>
              </a:r>
              <a:endParaRPr lang="zh-HK" altLang="en-US" sz="3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074" name="Picture 2">
            <a:extLst>
              <a:ext uri="{FF2B5EF4-FFF2-40B4-BE49-F238E27FC236}">
                <a16:creationId xmlns:a16="http://schemas.microsoft.com/office/drawing/2014/main" id="{03A41B95-9FD0-B3CB-2022-170E36381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1341" y="1128589"/>
            <a:ext cx="1517455" cy="161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NSSP Professional PVC Card for Inkjet Printers |Smart Card |Blank PVC Card  |Contact">
            <a:extLst>
              <a:ext uri="{FF2B5EF4-FFF2-40B4-BE49-F238E27FC236}">
                <a16:creationId xmlns:a16="http://schemas.microsoft.com/office/drawing/2014/main" id="{88A57420-EAB5-6B55-BF89-57296DA8C3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72037" y="1080070"/>
            <a:ext cx="1651822" cy="166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現貨Arduino Sensor Shield V5.0 感測器擴展板| 露天拍賣">
            <a:extLst>
              <a:ext uri="{FF2B5EF4-FFF2-40B4-BE49-F238E27FC236}">
                <a16:creationId xmlns:a16="http://schemas.microsoft.com/office/drawing/2014/main" id="{5E46AFF1-45FD-25DA-3997-1FC5CE2C17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r:link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3681" y="1724945"/>
            <a:ext cx="2030413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CDF05091-9997-4CFF-7FA4-9A95AE0E1DD4}"/>
              </a:ext>
            </a:extLst>
          </p:cNvPr>
          <p:cNvSpPr txBox="1"/>
          <p:nvPr/>
        </p:nvSpPr>
        <p:spPr>
          <a:xfrm>
            <a:off x="2710004" y="3769239"/>
            <a:ext cx="255496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HK" sz="2800" b="1" dirty="0">
                <a:solidFill>
                  <a:srgbClr val="333399"/>
                </a:solidFill>
              </a:rPr>
              <a:t>Arduino</a:t>
            </a:r>
            <a:r>
              <a:rPr lang="zh-TW" altLang="en-US" sz="2800" b="1" dirty="0">
                <a:solidFill>
                  <a:srgbClr val="333399"/>
                </a:solidFill>
              </a:rPr>
              <a:t> </a:t>
            </a:r>
            <a:r>
              <a:rPr lang="en-US" altLang="zh-TW" sz="2800" b="1" dirty="0">
                <a:solidFill>
                  <a:srgbClr val="333399"/>
                </a:solidFill>
              </a:rPr>
              <a:t>Uno</a:t>
            </a:r>
          </a:p>
          <a:p>
            <a:pPr algn="ctr"/>
            <a:r>
              <a:rPr lang="zh-TW" altLang="en-US" sz="2800" b="1" dirty="0">
                <a:solidFill>
                  <a:srgbClr val="333399"/>
                </a:solidFill>
              </a:rPr>
              <a:t>擴展板</a:t>
            </a:r>
            <a:endParaRPr lang="zh-HK" altLang="en-US" sz="2800" dirty="0">
              <a:solidFill>
                <a:srgbClr val="333399"/>
              </a:solidFill>
            </a:endParaRPr>
          </a:p>
        </p:txBody>
      </p:sp>
      <p:pic>
        <p:nvPicPr>
          <p:cNvPr id="3079" name="Picture 7" descr="彩色0.95寸OLED显示屏/显示模块/96x64点阵/SPI接口/SSD1331">
            <a:extLst>
              <a:ext uri="{FF2B5EF4-FFF2-40B4-BE49-F238E27FC236}">
                <a16:creationId xmlns:a16="http://schemas.microsoft.com/office/drawing/2014/main" id="{F69EA794-9F32-87B0-62F2-20E1761DC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0075" y="4810033"/>
            <a:ext cx="1341410" cy="167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84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3CE8DF-751F-4ED7-80AB-6F26FFC56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510" y="553245"/>
            <a:ext cx="11276979" cy="1320800"/>
          </a:xfrm>
        </p:spPr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連接</a:t>
            </a:r>
            <a:r>
              <a:rPr lang="en-US" altLang="zh-HK" sz="5400" b="1" kern="100" dirty="0">
                <a:solidFill>
                  <a:srgbClr val="6600CC"/>
                </a:solidFill>
                <a:effectLst/>
                <a:latin typeface="微軟正黑體" panose="020B0604030504040204" pitchFamily="34" charset="-120"/>
                <a:cs typeface="Times New Roman" panose="02020603050405020304" pitchFamily="18" charset="0"/>
              </a:rPr>
              <a:t>RFID RC522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讀寫器</a:t>
            </a:r>
            <a:endParaRPr lang="zh-HK" altLang="en-US" sz="5400" dirty="0"/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B909C71B-A11D-DD8C-B0B6-AB1FD0628982}"/>
              </a:ext>
            </a:extLst>
          </p:cNvPr>
          <p:cNvSpPr txBox="1">
            <a:spLocks/>
          </p:cNvSpPr>
          <p:nvPr/>
        </p:nvSpPr>
        <p:spPr>
          <a:xfrm>
            <a:off x="850160" y="1751712"/>
            <a:ext cx="5503179" cy="4487177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3600" dirty="0">
                <a:solidFill>
                  <a:srgbClr val="353535"/>
                </a:solidFill>
                <a:latin typeface="Tahoma" panose="020B0604030504040204" pitchFamily="34" charset="0"/>
              </a:rPr>
              <a:t>將編碼</a:t>
            </a:r>
            <a:r>
              <a:rPr lang="zh-TW" altLang="en-US" sz="3600" b="1" dirty="0">
                <a:solidFill>
                  <a:srgbClr val="9933FF"/>
                </a:solidFill>
                <a:latin typeface="Tahoma" panose="020B0604030504040204" pitchFamily="34" charset="0"/>
              </a:rPr>
              <a:t>複製至</a:t>
            </a:r>
            <a:r>
              <a:rPr lang="en-US" altLang="zh-TW" sz="3600" b="1" dirty="0">
                <a:solidFill>
                  <a:srgbClr val="9933FF"/>
                </a:solidFill>
                <a:latin typeface="Tahoma" panose="020B0604030504040204" pitchFamily="34" charset="0"/>
              </a:rPr>
              <a:t>loop()</a:t>
            </a:r>
            <a:r>
              <a:rPr lang="zh-TW" altLang="en-US" sz="3600" dirty="0">
                <a:solidFill>
                  <a:srgbClr val="353535"/>
                </a:solidFill>
                <a:latin typeface="Tahoma" panose="020B0604030504040204" pitchFamily="34" charset="0"/>
              </a:rPr>
              <a:t>中。</a:t>
            </a:r>
            <a:endParaRPr lang="en-US" altLang="zh-TW" sz="3600" dirty="0">
              <a:solidFill>
                <a:srgbClr val="353535"/>
              </a:solidFill>
              <a:latin typeface="Tahoma" panose="020B0604030504040204" pitchFamily="34" charset="0"/>
            </a:endParaRPr>
          </a:p>
          <a:p>
            <a:r>
              <a:rPr lang="zh-TW" altLang="en-US" sz="3600" b="1" dirty="0">
                <a:solidFill>
                  <a:srgbClr val="FF6600"/>
                </a:solidFill>
                <a:latin typeface="Tahoma" panose="020B0604030504040204" pitchFamily="34" charset="0"/>
                <a:ea typeface="+mj-ea"/>
              </a:rPr>
              <a:t>上載</a:t>
            </a:r>
            <a:r>
              <a:rPr lang="zh-TW" altLang="en-US" sz="3600" dirty="0">
                <a:solidFill>
                  <a:srgbClr val="353535"/>
                </a:solidFill>
                <a:latin typeface="Tahoma" panose="020B0604030504040204" pitchFamily="34" charset="0"/>
                <a:ea typeface="+mj-ea"/>
              </a:rPr>
              <a:t>至</a:t>
            </a:r>
            <a:r>
              <a:rPr lang="en-US" altLang="zh-TW" sz="3600" dirty="0">
                <a:solidFill>
                  <a:srgbClr val="353535"/>
                </a:solidFill>
                <a:latin typeface="Tahoma" panose="020B0604030504040204" pitchFamily="34" charset="0"/>
                <a:ea typeface="+mj-ea"/>
              </a:rPr>
              <a:t>Arduino</a:t>
            </a:r>
            <a:r>
              <a:rPr lang="zh-TW" altLang="en-US" sz="3600" dirty="0">
                <a:solidFill>
                  <a:srgbClr val="353535"/>
                </a:solidFill>
                <a:latin typeface="Tahoma" panose="020B0604030504040204" pitchFamily="34" charset="0"/>
                <a:ea typeface="+mj-ea"/>
              </a:rPr>
              <a:t>板內</a:t>
            </a:r>
            <a:endParaRPr lang="zh-HK" altLang="en-US" sz="3200" dirty="0">
              <a:latin typeface="+mj-ea"/>
              <a:ea typeface="+mj-ea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20BB783D-33A4-FD7D-BE4D-57313E5DE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2213" y="2462912"/>
            <a:ext cx="609600" cy="609600"/>
          </a:xfrm>
          <a:prstGeom prst="rect">
            <a:avLst/>
          </a:prstGeom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D447C107-6C0F-38D8-11F1-534159440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3903" y="3219017"/>
            <a:ext cx="4721168" cy="3394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ABDCCB1D-6C8E-3189-5C07-2E7EEE00B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3890" y="3206583"/>
            <a:ext cx="5060750" cy="3394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77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11BE41A1-26D3-4EA9-B821-99C1832C87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3732" y="2404534"/>
            <a:ext cx="8460271" cy="1646302"/>
          </a:xfrm>
        </p:spPr>
        <p:txBody>
          <a:bodyPr/>
          <a:lstStyle/>
          <a:p>
            <a:r>
              <a:rPr lang="zh-TW" altLang="zh-HK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加入伺服馬達控制門鎖開關</a:t>
            </a:r>
            <a:endParaRPr lang="zh-HK" altLang="en-US" b="1" dirty="0">
              <a:solidFill>
                <a:srgbClr val="6600CC"/>
              </a:solidFill>
              <a:latin typeface="+mj-ea"/>
            </a:endParaRP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ACD401F-087B-4E4D-A09F-C5692A3D0F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5470774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伺服馬達</a:t>
            </a:r>
            <a:endParaRPr lang="zh-HK" altLang="en-US" sz="5400" b="1" dirty="0">
              <a:solidFill>
                <a:srgbClr val="6600CC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B1AE4-46EE-4722-8C18-BBAFFE9C0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717" y="1934346"/>
            <a:ext cx="6590951" cy="4487177"/>
          </a:xfrm>
        </p:spPr>
        <p:txBody>
          <a:bodyPr>
            <a:noAutofit/>
          </a:bodyPr>
          <a:lstStyle/>
          <a:p>
            <a:pPr fontAlgn="base"/>
            <a:r>
              <a:rPr lang="zh-TW" altLang="en-US" sz="3600" dirty="0"/>
              <a:t>主要分為</a:t>
            </a:r>
            <a:r>
              <a:rPr lang="en-US" altLang="zh-TW" sz="3600" b="1" dirty="0">
                <a:solidFill>
                  <a:srgbClr val="00B0F0"/>
                </a:solidFill>
              </a:rPr>
              <a:t>180°</a:t>
            </a:r>
            <a:r>
              <a:rPr lang="zh-TW" altLang="en-US" sz="3600" b="1" dirty="0">
                <a:solidFill>
                  <a:srgbClr val="00B0F0"/>
                </a:solidFill>
              </a:rPr>
              <a:t>及</a:t>
            </a:r>
            <a:r>
              <a:rPr lang="en-US" altLang="zh-TW" sz="3600" b="1" dirty="0">
                <a:solidFill>
                  <a:srgbClr val="00B0F0"/>
                </a:solidFill>
              </a:rPr>
              <a:t>360°</a:t>
            </a:r>
            <a:r>
              <a:rPr lang="zh-TW" altLang="en-US" sz="3600" dirty="0"/>
              <a:t>兩款。</a:t>
            </a:r>
          </a:p>
          <a:p>
            <a:r>
              <a:rPr lang="zh-TW" altLang="en-US" sz="3600" dirty="0"/>
              <a:t>伺服馬達主要使用</a:t>
            </a:r>
            <a:r>
              <a:rPr lang="en-US" altLang="zh-TW" sz="3600" dirty="0"/>
              <a:t>3</a:t>
            </a:r>
            <a:r>
              <a:rPr lang="zh-TW" altLang="en-US" sz="3600" dirty="0"/>
              <a:t>條電線接駁，分別為</a:t>
            </a:r>
            <a:r>
              <a:rPr lang="zh-TW" altLang="en-US" sz="3600" b="1" dirty="0">
                <a:solidFill>
                  <a:srgbClr val="FF0000"/>
                </a:solidFill>
              </a:rPr>
              <a:t>電源線（</a:t>
            </a:r>
            <a:r>
              <a:rPr lang="en-US" altLang="zh-TW" sz="3600" b="1" dirty="0">
                <a:solidFill>
                  <a:srgbClr val="FF0000"/>
                </a:solidFill>
              </a:rPr>
              <a:t>+VE</a:t>
            </a:r>
            <a:r>
              <a:rPr lang="zh-TW" altLang="en-US" sz="3600" b="1" dirty="0">
                <a:solidFill>
                  <a:srgbClr val="FF0000"/>
                </a:solidFill>
              </a:rPr>
              <a:t>）</a:t>
            </a:r>
            <a:r>
              <a:rPr lang="zh-TW" altLang="en-US" sz="3600" dirty="0"/>
              <a:t>、</a:t>
            </a:r>
            <a:r>
              <a:rPr lang="zh-TW" altLang="en-US" sz="3600" b="1" dirty="0">
                <a:solidFill>
                  <a:schemeClr val="accent4">
                    <a:lumMod val="50000"/>
                  </a:schemeClr>
                </a:solidFill>
              </a:rPr>
              <a:t>地線（</a:t>
            </a:r>
            <a:r>
              <a:rPr lang="en-US" altLang="zh-TW" sz="3600" b="1" dirty="0">
                <a:solidFill>
                  <a:schemeClr val="accent4">
                    <a:lumMod val="50000"/>
                  </a:schemeClr>
                </a:solidFill>
              </a:rPr>
              <a:t>GND</a:t>
            </a:r>
            <a:r>
              <a:rPr lang="zh-TW" altLang="en-US" sz="3600" b="1" dirty="0">
                <a:solidFill>
                  <a:schemeClr val="accent4">
                    <a:lumMod val="50000"/>
                  </a:schemeClr>
                </a:solidFill>
              </a:rPr>
              <a:t>）</a:t>
            </a:r>
            <a:r>
              <a:rPr lang="zh-TW" altLang="en-US" sz="3600" dirty="0"/>
              <a:t>及 </a:t>
            </a:r>
            <a:r>
              <a:rPr lang="zh-TW" altLang="en-US" sz="3600" b="1" dirty="0">
                <a:solidFill>
                  <a:srgbClr val="FF6600"/>
                </a:solidFill>
              </a:rPr>
              <a:t>訊號線（</a:t>
            </a:r>
            <a:r>
              <a:rPr lang="en-US" altLang="zh-TW" sz="3600" b="1" dirty="0">
                <a:solidFill>
                  <a:srgbClr val="FF6600"/>
                </a:solidFill>
              </a:rPr>
              <a:t>Signal</a:t>
            </a:r>
            <a:r>
              <a:rPr lang="zh-TW" altLang="en-US" sz="3600" b="1" dirty="0">
                <a:solidFill>
                  <a:srgbClr val="FF6600"/>
                </a:solidFill>
              </a:rPr>
              <a:t>）</a:t>
            </a:r>
            <a:endParaRPr lang="zh-TW" altLang="zh-HK" sz="3600" dirty="0">
              <a:solidFill>
                <a:srgbClr val="FF6600"/>
              </a:solidFill>
            </a:endParaRPr>
          </a:p>
        </p:txBody>
      </p:sp>
      <p:pic>
        <p:nvPicPr>
          <p:cNvPr id="2050" name="Picture 2" descr="SG 90 Tower Pro Micro Servo Motor, Voltage: Dc 3v-12v, | ID: 20797318397">
            <a:extLst>
              <a:ext uri="{FF2B5EF4-FFF2-40B4-BE49-F238E27FC236}">
                <a16:creationId xmlns:a16="http://schemas.microsoft.com/office/drawing/2014/main" id="{8121CAF8-F7C7-AA25-5EF7-2B147D0FE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3430" y="1856703"/>
            <a:ext cx="3324206" cy="291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AD91BB72-1967-A515-BF3F-3A30530F4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68923" y="2281380"/>
            <a:ext cx="1368903" cy="204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84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連接</a:t>
            </a:r>
            <a:r>
              <a:rPr lang="zh-TW" altLang="en-US" sz="5400" b="1" kern="100" dirty="0">
                <a:solidFill>
                  <a:srgbClr val="6600CC"/>
                </a:solidFill>
                <a:effectLst/>
                <a:latin typeface="微軟正黑體" panose="020B0604030504040204" pitchFamily="34" charset="-120"/>
                <a:cs typeface="Times New Roman" panose="02020603050405020304" pitchFamily="18" charset="0"/>
              </a:rPr>
              <a:t>伺服馬達</a:t>
            </a:r>
            <a:endParaRPr lang="zh-HK" altLang="en-US" sz="5400" b="1" dirty="0">
              <a:solidFill>
                <a:srgbClr val="0070C0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B1AE4-46EE-4722-8C18-BBAFFE9C0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6847" y="2348315"/>
            <a:ext cx="4507487" cy="2579286"/>
          </a:xfrm>
          <a:solidFill>
            <a:srgbClr val="FFFFFF">
              <a:alpha val="69804"/>
            </a:srgbClr>
          </a:solidFill>
        </p:spPr>
        <p:txBody>
          <a:bodyPr>
            <a:noAutofit/>
          </a:bodyPr>
          <a:lstStyle/>
          <a:p>
            <a:r>
              <a:rPr lang="en-US" altLang="zh-HK" sz="3600" dirty="0">
                <a:solidFill>
                  <a:srgbClr val="FF0000"/>
                </a:solidFill>
                <a:latin typeface="Tahoma" panose="020B0604030504040204" pitchFamily="34" charset="0"/>
                <a:ea typeface="+mj-ea"/>
              </a:rPr>
              <a:t>VCC</a:t>
            </a:r>
            <a:r>
              <a:rPr lang="zh-HK" altLang="en-US" sz="3600" b="0" i="0" dirty="0">
                <a:solidFill>
                  <a:srgbClr val="FF0000"/>
                </a:solidFill>
                <a:effectLst/>
                <a:latin typeface="Tahoma" panose="020B0604030504040204" pitchFamily="34" charset="0"/>
                <a:sym typeface="Wingdings" panose="05000000000000000000" pitchFamily="2" charset="2"/>
              </a:rPr>
              <a:t> </a:t>
            </a:r>
            <a:r>
              <a:rPr lang="en-US" altLang="zh-HK" sz="3600" dirty="0">
                <a:solidFill>
                  <a:srgbClr val="FF0000"/>
                </a:solidFill>
                <a:latin typeface="Tahoma" panose="020B0604030504040204" pitchFamily="34" charset="0"/>
                <a:ea typeface="+mj-ea"/>
              </a:rPr>
              <a:t> VCC (8)</a:t>
            </a:r>
          </a:p>
          <a:p>
            <a:r>
              <a:rPr lang="en-US" altLang="zh-HK" sz="3600" dirty="0">
                <a:solidFill>
                  <a:srgbClr val="0070C0"/>
                </a:solidFill>
                <a:latin typeface="Tahoma" panose="020B0604030504040204" pitchFamily="34" charset="0"/>
                <a:ea typeface="+mj-ea"/>
              </a:rPr>
              <a:t>GND </a:t>
            </a:r>
            <a:r>
              <a:rPr lang="zh-HK" altLang="en-US" sz="3600" b="0" i="0" dirty="0">
                <a:solidFill>
                  <a:srgbClr val="0070C0"/>
                </a:solidFill>
                <a:effectLst/>
                <a:latin typeface="Tahoma" panose="020B0604030504040204" pitchFamily="34" charset="0"/>
                <a:sym typeface="Wingdings" panose="05000000000000000000" pitchFamily="2" charset="2"/>
              </a:rPr>
              <a:t></a:t>
            </a:r>
            <a:r>
              <a:rPr lang="en-US" altLang="zh-HK" sz="3600" dirty="0">
                <a:solidFill>
                  <a:srgbClr val="0070C0"/>
                </a:solidFill>
                <a:latin typeface="Tahoma" panose="020B0604030504040204" pitchFamily="34" charset="0"/>
                <a:ea typeface="+mj-ea"/>
              </a:rPr>
              <a:t> GND(8)</a:t>
            </a:r>
          </a:p>
          <a:p>
            <a:r>
              <a:rPr lang="en-US" altLang="zh-HK" sz="3600" dirty="0">
                <a:solidFill>
                  <a:srgbClr val="FF9933"/>
                </a:solidFill>
                <a:latin typeface="Tahoma" panose="020B0604030504040204" pitchFamily="34" charset="0"/>
                <a:ea typeface="+mj-ea"/>
              </a:rPr>
              <a:t>S </a:t>
            </a:r>
            <a:r>
              <a:rPr lang="zh-HK" altLang="en-US" sz="3600" dirty="0">
                <a:solidFill>
                  <a:srgbClr val="FF9933"/>
                </a:solidFill>
                <a:latin typeface="Tahoma" panose="020B0604030504040204" pitchFamily="34" charset="0"/>
                <a:sym typeface="Wingdings" panose="05000000000000000000" pitchFamily="2" charset="2"/>
              </a:rPr>
              <a:t></a:t>
            </a:r>
            <a:r>
              <a:rPr lang="en-US" altLang="zh-HK" sz="3600" dirty="0">
                <a:solidFill>
                  <a:srgbClr val="FF9933"/>
                </a:solidFill>
                <a:latin typeface="Tahoma" panose="020B0604030504040204" pitchFamily="34" charset="0"/>
              </a:rPr>
              <a:t> S(8)</a:t>
            </a:r>
          </a:p>
          <a:p>
            <a:endParaRPr lang="en-US" altLang="zh-HK" sz="3600" dirty="0">
              <a:solidFill>
                <a:srgbClr val="008000"/>
              </a:solidFill>
              <a:latin typeface="Tahoma" panose="020B0604030504040204" pitchFamily="34" charset="0"/>
            </a:endParaRPr>
          </a:p>
          <a:p>
            <a:endParaRPr lang="en-US" altLang="zh-HK" sz="3600" dirty="0">
              <a:solidFill>
                <a:srgbClr val="008000"/>
              </a:solidFill>
              <a:latin typeface="Tahoma" panose="020B0604030504040204" pitchFamily="34" charset="0"/>
            </a:endParaRPr>
          </a:p>
          <a:p>
            <a:endParaRPr lang="en-US" altLang="zh-HK" sz="3600" dirty="0">
              <a:solidFill>
                <a:srgbClr val="008000"/>
              </a:solidFill>
              <a:latin typeface="Tahoma" panose="020B0604030504040204" pitchFamily="34" charset="0"/>
              <a:ea typeface="+mj-ea"/>
            </a:endParaRPr>
          </a:p>
          <a:p>
            <a:endParaRPr lang="zh-HK" altLang="en-US" sz="3200" dirty="0">
              <a:latin typeface="+mj-ea"/>
              <a:ea typeface="+mj-ea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C208AAE-35F6-FC4D-8BB0-4CE6204A6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5843" y="2159532"/>
            <a:ext cx="4411021" cy="3011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967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3CE8DF-751F-4ED7-80AB-6F26FFC56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61" y="175690"/>
            <a:ext cx="9825683" cy="1320800"/>
          </a:xfrm>
        </p:spPr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連接</a:t>
            </a:r>
            <a:r>
              <a:rPr lang="zh-TW" altLang="en-US" sz="5400" b="1" kern="100" dirty="0">
                <a:solidFill>
                  <a:srgbClr val="6600CC"/>
                </a:solidFill>
                <a:effectLst/>
                <a:latin typeface="微軟正黑體" panose="020B0604030504040204" pitchFamily="34" charset="-120"/>
                <a:cs typeface="Times New Roman" panose="02020603050405020304" pitchFamily="18" charset="0"/>
              </a:rPr>
              <a:t>伺服馬達</a:t>
            </a:r>
            <a:endParaRPr lang="zh-HK" altLang="en-US" sz="5400" dirty="0">
              <a:solidFill>
                <a:srgbClr val="6600CC"/>
              </a:solidFill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BCF36BE-B9B1-4559-AE46-BFDE6720B954}"/>
              </a:ext>
            </a:extLst>
          </p:cNvPr>
          <p:cNvSpPr txBox="1"/>
          <p:nvPr/>
        </p:nvSpPr>
        <p:spPr>
          <a:xfrm>
            <a:off x="673182" y="1431669"/>
            <a:ext cx="5171149" cy="3739485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HK" sz="2500" kern="100" dirty="0"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#include &lt;</a:t>
            </a:r>
            <a:r>
              <a:rPr lang="en-US" altLang="zh-HK" sz="2500" kern="100" dirty="0" err="1"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Adafruit_GFX.h</a:t>
            </a:r>
            <a:r>
              <a:rPr lang="en-US" altLang="zh-HK" sz="2500" kern="100" dirty="0"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&gt;</a:t>
            </a:r>
            <a:endParaRPr lang="zh-TW" altLang="zh-HK" sz="2500" kern="100" dirty="0">
              <a:solidFill>
                <a:schemeClr val="tx2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500" kern="100" dirty="0"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#include &lt;Adafruit_SSD1306.h&gt;</a:t>
            </a:r>
          </a:p>
          <a:p>
            <a:r>
              <a:rPr lang="en-US" altLang="zh-HK" sz="2800" kern="100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#include &lt;MFRC522.h&gt;</a:t>
            </a:r>
            <a:endParaRPr lang="zh-TW" altLang="zh-HK" sz="2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#include &lt;</a:t>
            </a:r>
            <a:r>
              <a:rPr lang="en-US" altLang="zh-HK" sz="2800" kern="100" dirty="0" err="1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SPI.h</a:t>
            </a:r>
            <a:r>
              <a:rPr lang="en-US" altLang="zh-HK" sz="2800" kern="100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&gt;</a:t>
            </a:r>
          </a:p>
          <a:p>
            <a:endParaRPr lang="en-US" altLang="zh-TW" sz="2800" b="1" kern="100" dirty="0">
              <a:solidFill>
                <a:srgbClr val="FF0000"/>
              </a:solidFill>
              <a:latin typeface="微軟正黑體" panose="020B0604030504040204" pitchFamily="34" charset="-12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#include &lt;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Servo.h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&gt;</a:t>
            </a:r>
            <a:endParaRPr lang="zh-TW" altLang="zh-HK" sz="2800" b="1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endParaRPr lang="zh-TW" altLang="zh-HK" sz="2500" kern="100" dirty="0">
              <a:solidFill>
                <a:schemeClr val="tx2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500" kern="100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Adafruit_SSD1306 display(-1);</a:t>
            </a:r>
            <a:endParaRPr lang="zh-TW" altLang="zh-HK" sz="25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endParaRPr lang="zh-TW" altLang="zh-HK" sz="25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BEAC30E3-BDAE-238D-FBE2-1591645F9581}"/>
              </a:ext>
            </a:extLst>
          </p:cNvPr>
          <p:cNvSpPr txBox="1"/>
          <p:nvPr/>
        </p:nvSpPr>
        <p:spPr>
          <a:xfrm>
            <a:off x="6096000" y="1431669"/>
            <a:ext cx="5422818" cy="4355038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Adafruit_SSD1306 display(-1);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#define RST_PIN 9          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#define SS_PIN 10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MFRC522 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smart_card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;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String 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card_name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;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 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Servo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myservo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 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void setup() {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endParaRPr lang="zh-TW" altLang="zh-HK" sz="25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427406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3CE8DF-751F-4ED7-80AB-6F26FFC56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61" y="175690"/>
            <a:ext cx="9825683" cy="1320800"/>
          </a:xfrm>
        </p:spPr>
        <p:txBody>
          <a:bodyPr>
            <a:normAutofit/>
          </a:bodyPr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連接</a:t>
            </a:r>
            <a:r>
              <a:rPr lang="zh-TW" altLang="en-US" sz="5400" b="1" kern="100" dirty="0">
                <a:solidFill>
                  <a:srgbClr val="6600CC"/>
                </a:solidFill>
                <a:effectLst/>
                <a:latin typeface="微軟正黑體" panose="020B0604030504040204" pitchFamily="34" charset="-120"/>
                <a:cs typeface="Times New Roman" panose="02020603050405020304" pitchFamily="18" charset="0"/>
              </a:rPr>
              <a:t>伺服馬達</a:t>
            </a:r>
            <a:endParaRPr lang="zh-HK" altLang="en-US" sz="5400" dirty="0">
              <a:solidFill>
                <a:srgbClr val="6600CC"/>
              </a:solidFill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BCF36BE-B9B1-4559-AE46-BFDE6720B954}"/>
              </a:ext>
            </a:extLst>
          </p:cNvPr>
          <p:cNvSpPr txBox="1"/>
          <p:nvPr/>
        </p:nvSpPr>
        <p:spPr>
          <a:xfrm>
            <a:off x="706737" y="1105411"/>
            <a:ext cx="9192271" cy="569386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cs typeface="Times New Roman" panose="02020603050405020304" pitchFamily="18" charset="0"/>
              </a:rPr>
              <a:t>void loop() {</a:t>
            </a:r>
          </a:p>
          <a:p>
            <a:r>
              <a:rPr lang="en-US" altLang="zh-HK" sz="2800" kern="100" dirty="0">
                <a:latin typeface="微軟正黑體" panose="020B0604030504040204" pitchFamily="34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	   …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</a:t>
            </a: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	   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display.setCursor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(30,30); 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  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display.print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("ACCESS!");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  </a:t>
            </a:r>
            <a:r>
              <a:rPr lang="en-US" altLang="zh-HK" sz="2800" kern="100" dirty="0" err="1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display.display</a:t>
            </a:r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();        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myservo.attach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(8);   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myservo.write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(180);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  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delay(3000);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myservo.write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(0);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  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delay(1000);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   </a:t>
            </a:r>
            <a:r>
              <a:rPr lang="en-US" altLang="zh-HK" sz="2800" b="1" kern="10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myservo.detach</a:t>
            </a:r>
            <a:r>
              <a:rPr lang="en-US" altLang="zh-HK" sz="28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();  </a:t>
            </a:r>
            <a:r>
              <a:rPr lang="en-US" altLang="zh-HK" sz="2800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</a:t>
            </a:r>
            <a:endParaRPr lang="zh-TW" altLang="zh-HK" sz="28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indent="152400"/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}</a:t>
            </a:r>
            <a:endParaRPr lang="zh-TW" altLang="zh-HK" sz="28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en-US" altLang="zh-HK" sz="2800" kern="100" dirty="0">
                <a:effectLst/>
                <a:latin typeface="微軟正黑體" panose="020B0604030504040204" pitchFamily="34" charset="-120"/>
                <a:ea typeface="新細明體" panose="02020500000000000000" pitchFamily="18" charset="-120"/>
              </a:rPr>
              <a:t>     else {</a:t>
            </a:r>
            <a:endParaRPr lang="zh-TW" altLang="zh-HK" sz="2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95463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327810"/>
            <a:ext cx="8576500" cy="1646302"/>
          </a:xfrm>
        </p:spPr>
        <p:txBody>
          <a:bodyPr anchor="t"/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「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latin typeface="Calibri" panose="020F0502020204030204" pitchFamily="34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智能門鎖模型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」</a:t>
            </a:r>
            <a:r>
              <a:rPr lang="zh-TW" altLang="en-US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製作</a:t>
            </a:r>
            <a:endParaRPr lang="zh-HK" altLang="en-US" b="1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125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510" y="534646"/>
            <a:ext cx="10659450" cy="1320800"/>
          </a:xfrm>
        </p:spPr>
        <p:txBody>
          <a:bodyPr>
            <a:noAutofit/>
          </a:bodyPr>
          <a:lstStyle/>
          <a:p>
            <a:r>
              <a:rPr lang="zh-TW" altLang="zh-HK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「</a:t>
            </a:r>
            <a:r>
              <a:rPr lang="zh-TW" altLang="zh-HK" sz="4800" b="1" kern="100" dirty="0">
                <a:solidFill>
                  <a:srgbClr val="6600CC"/>
                </a:solidFill>
                <a:effectLst/>
                <a:latin typeface="Calibri" panose="020F0502020204030204" pitchFamily="34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智能門鎖模型</a:t>
            </a:r>
            <a:r>
              <a:rPr lang="zh-TW" altLang="zh-HK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」</a:t>
            </a:r>
            <a:r>
              <a:rPr lang="zh-TW" altLang="en-US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製作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682" y="14177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D4E2C46-E8B8-BB38-CD92-014D3AB49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687" y="2127177"/>
            <a:ext cx="4873735" cy="3560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>
            <a:extLst>
              <a:ext uri="{FF2B5EF4-FFF2-40B4-BE49-F238E27FC236}">
                <a16:creationId xmlns:a16="http://schemas.microsoft.com/office/drawing/2014/main" id="{87E89124-71EC-AB13-84D0-E162E705A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0692" y="2127177"/>
            <a:ext cx="4508225" cy="3493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79365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510" y="534646"/>
            <a:ext cx="10659450" cy="1320800"/>
          </a:xfrm>
        </p:spPr>
        <p:txBody>
          <a:bodyPr>
            <a:noAutofit/>
          </a:bodyPr>
          <a:lstStyle/>
          <a:p>
            <a:r>
              <a:rPr lang="zh-TW" altLang="zh-HK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「</a:t>
            </a:r>
            <a:r>
              <a:rPr lang="zh-TW" altLang="zh-HK" sz="4800" b="1" kern="100" dirty="0">
                <a:solidFill>
                  <a:srgbClr val="6600CC"/>
                </a:solidFill>
                <a:effectLst/>
                <a:latin typeface="Calibri" panose="020F0502020204030204" pitchFamily="34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智能門鎖模型</a:t>
            </a:r>
            <a:r>
              <a:rPr lang="zh-TW" altLang="zh-HK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」</a:t>
            </a:r>
            <a:r>
              <a:rPr lang="zh-TW" altLang="en-US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製作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682" y="14177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409C741-4B36-58FD-C340-376F3E978B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5405" y="1805789"/>
            <a:ext cx="6098514" cy="3933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98980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510" y="534646"/>
            <a:ext cx="10659450" cy="1320800"/>
          </a:xfrm>
        </p:spPr>
        <p:txBody>
          <a:bodyPr>
            <a:noAutofit/>
          </a:bodyPr>
          <a:lstStyle/>
          <a:p>
            <a:r>
              <a:rPr lang="zh-TW" altLang="zh-HK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「</a:t>
            </a:r>
            <a:r>
              <a:rPr lang="zh-TW" altLang="zh-HK" sz="4800" b="1" kern="100" dirty="0">
                <a:solidFill>
                  <a:srgbClr val="6600CC"/>
                </a:solidFill>
                <a:effectLst/>
                <a:latin typeface="Calibri" panose="020F0502020204030204" pitchFamily="34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智能門鎖模型</a:t>
            </a:r>
            <a:r>
              <a:rPr lang="zh-TW" altLang="zh-HK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」</a:t>
            </a:r>
            <a:r>
              <a:rPr lang="zh-TW" altLang="en-US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製作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682" y="14177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pic>
        <p:nvPicPr>
          <p:cNvPr id="5126" name="Picture 6">
            <a:extLst>
              <a:ext uri="{FF2B5EF4-FFF2-40B4-BE49-F238E27FC236}">
                <a16:creationId xmlns:a16="http://schemas.microsoft.com/office/drawing/2014/main" id="{17C4882A-42CC-535D-E3C2-E9CA227CA5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2824" y="1668821"/>
            <a:ext cx="3032852" cy="2402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>
            <a:extLst>
              <a:ext uri="{FF2B5EF4-FFF2-40B4-BE49-F238E27FC236}">
                <a16:creationId xmlns:a16="http://schemas.microsoft.com/office/drawing/2014/main" id="{89F96C12-4139-E8D6-C145-BF2712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912" y="4205721"/>
            <a:ext cx="3057764" cy="2357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9B1D7161-7354-9EDD-1801-2A8DF39758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0629" y="1919902"/>
            <a:ext cx="5659394" cy="442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4371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11BE41A1-26D3-4EA9-B821-99C1832C87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HK" b="1" dirty="0">
                <a:solidFill>
                  <a:srgbClr val="6600CC"/>
                </a:solidFill>
              </a:rPr>
              <a:t>Arduino</a:t>
            </a:r>
            <a:r>
              <a:rPr lang="zh-TW" altLang="en-US" b="1" dirty="0">
                <a:solidFill>
                  <a:srgbClr val="6600CC"/>
                </a:solidFill>
              </a:rPr>
              <a:t>簡介及編程</a:t>
            </a:r>
            <a:endParaRPr lang="zh-HK" altLang="en-US" b="1" dirty="0">
              <a:solidFill>
                <a:srgbClr val="6600CC"/>
              </a:solidFill>
            </a:endParaRP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ACD401F-087B-4E4D-A09F-C5692A3D0F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2136176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510" y="534646"/>
            <a:ext cx="10659450" cy="1320800"/>
          </a:xfrm>
        </p:spPr>
        <p:txBody>
          <a:bodyPr>
            <a:noAutofit/>
          </a:bodyPr>
          <a:lstStyle/>
          <a:p>
            <a:r>
              <a:rPr lang="zh-TW" altLang="zh-HK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「</a:t>
            </a:r>
            <a:r>
              <a:rPr lang="zh-TW" altLang="zh-HK" sz="4800" b="1" kern="100" dirty="0">
                <a:solidFill>
                  <a:srgbClr val="6600CC"/>
                </a:solidFill>
                <a:effectLst/>
                <a:latin typeface="Calibri" panose="020F0502020204030204" pitchFamily="34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智能門鎖模型</a:t>
            </a:r>
            <a:r>
              <a:rPr lang="zh-TW" altLang="zh-HK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」</a:t>
            </a:r>
            <a:r>
              <a:rPr lang="zh-TW" altLang="en-US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製作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682" y="14177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pic>
        <p:nvPicPr>
          <p:cNvPr id="7170" name="圖片 3">
            <a:extLst>
              <a:ext uri="{FF2B5EF4-FFF2-40B4-BE49-F238E27FC236}">
                <a16:creationId xmlns:a16="http://schemas.microsoft.com/office/drawing/2014/main" id="{209CFFDD-3ED4-F991-FB83-95E9D30C54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1864" y="1855448"/>
            <a:ext cx="4999557" cy="3447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圖片 4">
            <a:extLst>
              <a:ext uri="{FF2B5EF4-FFF2-40B4-BE49-F238E27FC236}">
                <a16:creationId xmlns:a16="http://schemas.microsoft.com/office/drawing/2014/main" id="{AA2E2623-B4C7-C235-A320-F7F6949F30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1855448"/>
            <a:ext cx="4733848" cy="344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23238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327810"/>
            <a:ext cx="7766936" cy="1646302"/>
          </a:xfrm>
        </p:spPr>
        <p:txBody>
          <a:bodyPr anchor="t"/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「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latin typeface="Calibri" panose="020F0502020204030204" pitchFamily="34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智能門鎖模型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」</a:t>
            </a:r>
            <a:r>
              <a:rPr lang="en-US" altLang="zh-TW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/>
            </a:r>
            <a:br>
              <a:rPr lang="en-US" altLang="zh-TW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</a:br>
            <a:r>
              <a:rPr lang="en-US" altLang="zh-TW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3D</a:t>
            </a:r>
            <a:r>
              <a:rPr lang="zh-TW" altLang="zh-HK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齒輪</a:t>
            </a:r>
            <a:endParaRPr lang="zh-HK" altLang="en-US" b="1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8731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327810"/>
            <a:ext cx="7766936" cy="1646302"/>
          </a:xfrm>
        </p:spPr>
        <p:txBody>
          <a:bodyPr anchor="t"/>
          <a:lstStyle/>
          <a:p>
            <a:r>
              <a:rPr lang="zh-TW" altLang="zh-HK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齒輪</a:t>
            </a:r>
            <a:r>
              <a:rPr lang="zh-TW" altLang="en-US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及齒條簡介</a:t>
            </a:r>
            <a:endParaRPr lang="zh-HK" altLang="en-US" b="1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512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齒輪簡介</a:t>
            </a:r>
            <a:endParaRPr lang="zh-HK" altLang="en-US" sz="5400" b="1" dirty="0">
              <a:solidFill>
                <a:srgbClr val="6600CC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B1AE4-46EE-4722-8C18-BBAFFE9C0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717" y="1934346"/>
            <a:ext cx="6590951" cy="4487177"/>
          </a:xfrm>
        </p:spPr>
        <p:txBody>
          <a:bodyPr>
            <a:noAutofit/>
          </a:bodyPr>
          <a:lstStyle/>
          <a:p>
            <a:r>
              <a:rPr lang="zh-TW" altLang="en-US" sz="3600" dirty="0"/>
              <a:t>齒輪通過與其他齒狀機械零件（如另一個齒輪及齒條）傳動來</a:t>
            </a:r>
            <a:r>
              <a:rPr lang="zh-TW" altLang="en-US" sz="3600" b="1" dirty="0">
                <a:solidFill>
                  <a:srgbClr val="FF0066"/>
                </a:solidFill>
              </a:rPr>
              <a:t>傳遞動力或能量</a:t>
            </a:r>
            <a:endParaRPr lang="en-US" altLang="zh-TW" sz="3600" b="1" dirty="0">
              <a:solidFill>
                <a:srgbClr val="FF0066"/>
              </a:solidFill>
            </a:endParaRPr>
          </a:p>
          <a:p>
            <a:r>
              <a:rPr lang="zh-TW" altLang="en-US" sz="3600" dirty="0"/>
              <a:t>齒輪可以改變轉動力的</a:t>
            </a:r>
            <a:r>
              <a:rPr lang="zh-TW" altLang="en-US" sz="3600" b="1" dirty="0">
                <a:solidFill>
                  <a:srgbClr val="0000FF"/>
                </a:solidFill>
              </a:rPr>
              <a:t>大小</a:t>
            </a:r>
            <a:r>
              <a:rPr lang="zh-TW" altLang="en-US" sz="3600" dirty="0"/>
              <a:t>、</a:t>
            </a:r>
            <a:r>
              <a:rPr lang="zh-TW" altLang="en-US" sz="3600" b="1" dirty="0">
                <a:solidFill>
                  <a:srgbClr val="0000FF"/>
                </a:solidFill>
              </a:rPr>
              <a:t>速度</a:t>
            </a:r>
            <a:r>
              <a:rPr lang="zh-TW" altLang="en-US" sz="3600" dirty="0"/>
              <a:t>、</a:t>
            </a:r>
            <a:r>
              <a:rPr lang="zh-TW" altLang="en-US" sz="3600" b="1" dirty="0">
                <a:solidFill>
                  <a:srgbClr val="0000FF"/>
                </a:solidFill>
              </a:rPr>
              <a:t>轉動方向</a:t>
            </a:r>
            <a:r>
              <a:rPr lang="zh-TW" altLang="en-US" sz="3600" dirty="0"/>
              <a:t>和</a:t>
            </a:r>
            <a:r>
              <a:rPr lang="zh-TW" altLang="en-US" sz="3600" b="1" dirty="0">
                <a:solidFill>
                  <a:srgbClr val="0000FF"/>
                </a:solidFill>
              </a:rPr>
              <a:t>傳送距離</a:t>
            </a:r>
            <a:r>
              <a:rPr lang="zh-TW" altLang="en-US" sz="3600" dirty="0"/>
              <a:t>。</a:t>
            </a:r>
            <a:endParaRPr lang="zh-HK" altLang="zh-HK" sz="3600" b="1" kern="100" dirty="0">
              <a:solidFill>
                <a:srgbClr val="008000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A2C9FFE-7D72-A178-0CBE-4CDB3EABA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2820" y="410394"/>
            <a:ext cx="4183597" cy="3194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B69D9DAD-879C-8627-5F60-B97AEBEEA2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2820" y="3803643"/>
            <a:ext cx="4183597" cy="293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32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齒條簡介</a:t>
            </a:r>
            <a:endParaRPr lang="zh-HK" altLang="en-US" sz="5400" b="1" dirty="0">
              <a:solidFill>
                <a:srgbClr val="6600CC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EB1AE4-46EE-4722-8C18-BBAFFE9C0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717" y="1757780"/>
            <a:ext cx="7223792" cy="4663744"/>
          </a:xfrm>
        </p:spPr>
        <p:txBody>
          <a:bodyPr>
            <a:noAutofit/>
          </a:bodyPr>
          <a:lstStyle/>
          <a:p>
            <a:r>
              <a:rPr lang="zh-TW" altLang="en-US" sz="3600" dirty="0"/>
              <a:t>齒輪齒條傳動是齒輪與齒條配合的傳動方式</a:t>
            </a:r>
            <a:endParaRPr lang="en-US" altLang="zh-TW" sz="3600" dirty="0"/>
          </a:p>
          <a:p>
            <a:r>
              <a:rPr lang="zh-TW" altLang="en-US" sz="3600" dirty="0"/>
              <a:t>當</a:t>
            </a:r>
            <a:r>
              <a:rPr lang="zh-TW" altLang="en-US" sz="3600" b="1" dirty="0">
                <a:solidFill>
                  <a:srgbClr val="00B050"/>
                </a:solidFill>
              </a:rPr>
              <a:t>齒輪轉動時</a:t>
            </a:r>
            <a:r>
              <a:rPr lang="zh-TW" altLang="en-US" sz="3600" dirty="0"/>
              <a:t>，可以將</a:t>
            </a:r>
            <a:r>
              <a:rPr lang="zh-TW" altLang="en-US" sz="3600" b="1" dirty="0">
                <a:solidFill>
                  <a:srgbClr val="00B050"/>
                </a:solidFill>
              </a:rPr>
              <a:t>旋轉運動變成直線運動</a:t>
            </a:r>
            <a:endParaRPr lang="en-US" altLang="zh-TW" sz="3600" b="1" dirty="0">
              <a:solidFill>
                <a:srgbClr val="00B050"/>
              </a:solidFill>
            </a:endParaRPr>
          </a:p>
          <a:p>
            <a:r>
              <a:rPr lang="zh-TW" altLang="en-US" sz="3600" dirty="0"/>
              <a:t>當</a:t>
            </a:r>
            <a:r>
              <a:rPr lang="zh-TW" altLang="en-US" sz="3600" b="1" dirty="0">
                <a:solidFill>
                  <a:srgbClr val="00B0F0"/>
                </a:solidFill>
              </a:rPr>
              <a:t>齒條滾動時</a:t>
            </a:r>
            <a:r>
              <a:rPr lang="zh-TW" altLang="en-US" sz="3600" dirty="0"/>
              <a:t>，可以將</a:t>
            </a:r>
            <a:r>
              <a:rPr lang="zh-TW" altLang="en-US" sz="3600" b="1" dirty="0">
                <a:solidFill>
                  <a:srgbClr val="00B0F0"/>
                </a:solidFill>
              </a:rPr>
              <a:t>直線運動變成旋轉運動</a:t>
            </a:r>
            <a:endParaRPr lang="en-US" altLang="zh-TW" sz="3600" b="1" dirty="0">
              <a:solidFill>
                <a:srgbClr val="00B0F0"/>
              </a:solidFill>
            </a:endParaRPr>
          </a:p>
          <a:p>
            <a:r>
              <a:rPr lang="zh-TW" altLang="en-US" sz="3600" dirty="0"/>
              <a:t>應用：</a:t>
            </a:r>
            <a:r>
              <a:rPr lang="zh-TW" altLang="en-US" sz="3600" b="1" dirty="0">
                <a:solidFill>
                  <a:srgbClr val="9900CC"/>
                </a:solidFill>
              </a:rPr>
              <a:t>升降機</a:t>
            </a:r>
            <a:r>
              <a:rPr lang="zh-TW" altLang="en-US" sz="3600" dirty="0"/>
              <a:t>及</a:t>
            </a:r>
            <a:r>
              <a:rPr lang="zh-TW" altLang="en-US" sz="3600" b="1" dirty="0">
                <a:solidFill>
                  <a:srgbClr val="9900CC"/>
                </a:solidFill>
              </a:rPr>
              <a:t>軌道系統</a:t>
            </a:r>
            <a:r>
              <a:rPr lang="zh-TW" altLang="en-US" sz="3600" dirty="0"/>
              <a:t>等領域</a:t>
            </a:r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A149403F-FBBB-5AE0-85D6-5108CF309F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790" y="1930400"/>
            <a:ext cx="4172493" cy="313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97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510" y="534646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3D</a:t>
            </a:r>
            <a:r>
              <a:rPr lang="zh-TW" altLang="zh-HK" sz="48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齒輪</a:t>
            </a:r>
            <a:r>
              <a:rPr lang="zh-TW" altLang="en-US" sz="48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製作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682" y="14177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6" name="Rectangle 4">
            <a:extLst>
              <a:ext uri="{FF2B5EF4-FFF2-40B4-BE49-F238E27FC236}">
                <a16:creationId xmlns:a16="http://schemas.microsoft.com/office/drawing/2014/main" id="{51A31928-B2FF-010D-655A-6E448C04F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40" y="1417740"/>
            <a:ext cx="2115537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27" name="物件 26">
            <a:extLst>
              <a:ext uri="{FF2B5EF4-FFF2-40B4-BE49-F238E27FC236}">
                <a16:creationId xmlns:a16="http://schemas.microsoft.com/office/drawing/2014/main" id="{685D6186-0119-B604-4CD1-ECC3F54CB6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451066"/>
              </p:ext>
            </p:extLst>
          </p:nvPr>
        </p:nvGraphicFramePr>
        <p:xfrm>
          <a:off x="327170" y="1805789"/>
          <a:ext cx="5103657" cy="3796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點陣圖影像" r:id="rId3" imgW="7643522" imgH="5723116" progId="Paint.Picture">
                  <p:embed/>
                </p:oleObj>
              </mc:Choice>
              <mc:Fallback>
                <p:oleObj name="點陣圖影像" r:id="rId3" imgW="7643522" imgH="5723116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170" y="1805789"/>
                        <a:ext cx="5103657" cy="37968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6">
            <a:extLst>
              <a:ext uri="{FF2B5EF4-FFF2-40B4-BE49-F238E27FC236}">
                <a16:creationId xmlns:a16="http://schemas.microsoft.com/office/drawing/2014/main" id="{A2169DC8-31F7-9C8D-6825-7679B3EAB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29" name="物件 28">
            <a:extLst>
              <a:ext uri="{FF2B5EF4-FFF2-40B4-BE49-F238E27FC236}">
                <a16:creationId xmlns:a16="http://schemas.microsoft.com/office/drawing/2014/main" id="{5270F7B1-356E-160A-9C72-19B9CDA562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08652"/>
              </p:ext>
            </p:extLst>
          </p:nvPr>
        </p:nvGraphicFramePr>
        <p:xfrm>
          <a:off x="5761078" y="1805789"/>
          <a:ext cx="6103752" cy="3727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點陣圖影像" r:id="rId5" imgW="9182896" imgH="5585944" progId="Paint.Picture">
                  <p:embed/>
                </p:oleObj>
              </mc:Choice>
              <mc:Fallback>
                <p:oleObj name="點陣圖影像" r:id="rId5" imgW="9182896" imgH="5585944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1078" y="1805789"/>
                        <a:ext cx="6103752" cy="37272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369580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510" y="534646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3D</a:t>
            </a:r>
            <a:r>
              <a:rPr lang="zh-TW" altLang="zh-HK" sz="48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齒輪</a:t>
            </a:r>
            <a:r>
              <a:rPr lang="zh-TW" altLang="en-US" sz="48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製作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682" y="14177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6" name="Rectangle 4">
            <a:extLst>
              <a:ext uri="{FF2B5EF4-FFF2-40B4-BE49-F238E27FC236}">
                <a16:creationId xmlns:a16="http://schemas.microsoft.com/office/drawing/2014/main" id="{51A31928-B2FF-010D-655A-6E448C04F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40" y="1417740"/>
            <a:ext cx="2115537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id="{A2169DC8-31F7-9C8D-6825-7679B3EAB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8F8CB44-CF06-32E4-6B0C-EAD13C6BF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F517E820-076F-7024-7579-9FA6BB3BC1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605543"/>
              </p:ext>
            </p:extLst>
          </p:nvPr>
        </p:nvGraphicFramePr>
        <p:xfrm>
          <a:off x="779918" y="1805789"/>
          <a:ext cx="4973481" cy="3634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" name="點陣圖影像" r:id="rId3" imgW="5403048" imgH="3955123" progId="Paint.Picture">
                  <p:embed/>
                </p:oleObj>
              </mc:Choice>
              <mc:Fallback>
                <p:oleObj name="點陣圖影像" r:id="rId3" imgW="5403048" imgH="3955123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918" y="1805789"/>
                        <a:ext cx="4973481" cy="36344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>
            <a:extLst>
              <a:ext uri="{FF2B5EF4-FFF2-40B4-BE49-F238E27FC236}">
                <a16:creationId xmlns:a16="http://schemas.microsoft.com/office/drawing/2014/main" id="{BF5A05E0-32AF-F509-1C8D-045F06F1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9" name="物件 8">
            <a:extLst>
              <a:ext uri="{FF2B5EF4-FFF2-40B4-BE49-F238E27FC236}">
                <a16:creationId xmlns:a16="http://schemas.microsoft.com/office/drawing/2014/main" id="{012621ED-2B83-C5D9-4DF4-5B9ED86D99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890101"/>
              </p:ext>
            </p:extLst>
          </p:nvPr>
        </p:nvGraphicFramePr>
        <p:xfrm>
          <a:off x="6260319" y="1417740"/>
          <a:ext cx="4328720" cy="4636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" name="點陣圖影像" r:id="rId5" imgW="3833192" imgH="4107536" progId="Paint.Picture">
                  <p:embed/>
                </p:oleObj>
              </mc:Choice>
              <mc:Fallback>
                <p:oleObj name="點陣圖影像" r:id="rId5" imgW="3833192" imgH="4107536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0319" y="1417740"/>
                        <a:ext cx="4328720" cy="46363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93854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510" y="534646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3D</a:t>
            </a:r>
            <a:r>
              <a:rPr lang="zh-TW" altLang="zh-HK" sz="48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齒輪</a:t>
            </a:r>
            <a:r>
              <a:rPr lang="zh-TW" altLang="en-US" sz="48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製作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682" y="14177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6" name="Rectangle 4">
            <a:extLst>
              <a:ext uri="{FF2B5EF4-FFF2-40B4-BE49-F238E27FC236}">
                <a16:creationId xmlns:a16="http://schemas.microsoft.com/office/drawing/2014/main" id="{51A31928-B2FF-010D-655A-6E448C04F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40" y="1417740"/>
            <a:ext cx="2115537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id="{A2169DC8-31F7-9C8D-6825-7679B3EAB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8F8CB44-CF06-32E4-6B0C-EAD13C6BF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BF5A05E0-32AF-F509-1C8D-045F06F1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E1DE5D93-7ECE-58F0-5ABA-3E9B38BFF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10" y="1762227"/>
            <a:ext cx="1729237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11" name="物件 10">
            <a:extLst>
              <a:ext uri="{FF2B5EF4-FFF2-40B4-BE49-F238E27FC236}">
                <a16:creationId xmlns:a16="http://schemas.microsoft.com/office/drawing/2014/main" id="{8DA755B7-1CC9-051C-67B2-BD0580B797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0578708"/>
              </p:ext>
            </p:extLst>
          </p:nvPr>
        </p:nvGraphicFramePr>
        <p:xfrm>
          <a:off x="251952" y="1812189"/>
          <a:ext cx="6283072" cy="35580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點陣圖影像" r:id="rId3" imgW="10463167" imgH="5906012" progId="Paint.Picture">
                  <p:embed/>
                </p:oleObj>
              </mc:Choice>
              <mc:Fallback>
                <p:oleObj name="點陣圖影像" r:id="rId3" imgW="10463167" imgH="5906012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952" y="1812189"/>
                        <a:ext cx="6283072" cy="35580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id="{6178AF82-D4D6-CFBF-A823-212C8CD31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9066" y="14954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13" name="物件 12">
            <a:extLst>
              <a:ext uri="{FF2B5EF4-FFF2-40B4-BE49-F238E27FC236}">
                <a16:creationId xmlns:a16="http://schemas.microsoft.com/office/drawing/2014/main" id="{9564461D-C68C-02AF-3A7E-06547447B8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537424"/>
              </p:ext>
            </p:extLst>
          </p:nvPr>
        </p:nvGraphicFramePr>
        <p:xfrm>
          <a:off x="6939066" y="1195046"/>
          <a:ext cx="4825517" cy="497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點陣圖影像" r:id="rId5" imgW="3162574" imgH="3254022" progId="Paint.Picture">
                  <p:embed/>
                </p:oleObj>
              </mc:Choice>
              <mc:Fallback>
                <p:oleObj name="點陣圖影像" r:id="rId5" imgW="3162574" imgH="3254022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9066" y="1195046"/>
                        <a:ext cx="4825517" cy="49724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772142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510" y="534646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3D</a:t>
            </a:r>
            <a:r>
              <a:rPr lang="zh-TW" altLang="zh-HK" sz="48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齒輪</a:t>
            </a:r>
            <a:r>
              <a:rPr lang="zh-TW" altLang="en-US" sz="48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製作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682" y="14177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6" name="Rectangle 4">
            <a:extLst>
              <a:ext uri="{FF2B5EF4-FFF2-40B4-BE49-F238E27FC236}">
                <a16:creationId xmlns:a16="http://schemas.microsoft.com/office/drawing/2014/main" id="{51A31928-B2FF-010D-655A-6E448C04F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40" y="1417740"/>
            <a:ext cx="2115537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id="{A2169DC8-31F7-9C8D-6825-7679B3EAB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8F8CB44-CF06-32E4-6B0C-EAD13C6BF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BF5A05E0-32AF-F509-1C8D-045F06F1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E1DE5D93-7ECE-58F0-5ABA-3E9B38BFF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10" y="1762227"/>
            <a:ext cx="1729237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178AF82-D4D6-CFBF-A823-212C8CD31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9066" y="14954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077DBF4-94C8-9C7D-6DFB-8B19AFEB7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1953019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9" name="物件 8">
            <a:extLst>
              <a:ext uri="{FF2B5EF4-FFF2-40B4-BE49-F238E27FC236}">
                <a16:creationId xmlns:a16="http://schemas.microsoft.com/office/drawing/2014/main" id="{969868E5-8EFE-2764-48AC-DBA3BF8C50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967998"/>
              </p:ext>
            </p:extLst>
          </p:nvPr>
        </p:nvGraphicFramePr>
        <p:xfrm>
          <a:off x="296695" y="1640435"/>
          <a:ext cx="6117278" cy="3946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8" name="點陣圖影像" r:id="rId3" imgW="7674005" imgH="4945809" progId="Paint.Picture">
                  <p:embed/>
                </p:oleObj>
              </mc:Choice>
              <mc:Fallback>
                <p:oleObj name="點陣圖影像" r:id="rId3" imgW="7674005" imgH="4945809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695" y="1640435"/>
                        <a:ext cx="6117278" cy="39466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4">
            <a:extLst>
              <a:ext uri="{FF2B5EF4-FFF2-40B4-BE49-F238E27FC236}">
                <a16:creationId xmlns:a16="http://schemas.microsoft.com/office/drawing/2014/main" id="{A5318834-9E8B-7036-879B-F2F0C7537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15" name="物件 14">
            <a:extLst>
              <a:ext uri="{FF2B5EF4-FFF2-40B4-BE49-F238E27FC236}">
                <a16:creationId xmlns:a16="http://schemas.microsoft.com/office/drawing/2014/main" id="{580A3EEF-9DC4-2BD0-704B-4C36CB23A0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9106618"/>
              </p:ext>
            </p:extLst>
          </p:nvPr>
        </p:nvGraphicFramePr>
        <p:xfrm>
          <a:off x="6592196" y="1573109"/>
          <a:ext cx="5303109" cy="42152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9" name="點陣圖影像" r:id="rId5" imgW="5662151" imgH="4503810" progId="Paint.Picture">
                  <p:embed/>
                </p:oleObj>
              </mc:Choice>
              <mc:Fallback>
                <p:oleObj name="點陣圖影像" r:id="rId5" imgW="5662151" imgH="4503810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2196" y="1573109"/>
                        <a:ext cx="5303109" cy="42152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699323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510" y="534646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3D</a:t>
            </a:r>
            <a:r>
              <a:rPr lang="zh-TW" altLang="zh-HK" sz="48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齒輪</a:t>
            </a:r>
            <a:r>
              <a:rPr lang="zh-TW" altLang="en-US" sz="48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製作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682" y="14177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6" name="Rectangle 4">
            <a:extLst>
              <a:ext uri="{FF2B5EF4-FFF2-40B4-BE49-F238E27FC236}">
                <a16:creationId xmlns:a16="http://schemas.microsoft.com/office/drawing/2014/main" id="{51A31928-B2FF-010D-655A-6E448C04F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40" y="1417740"/>
            <a:ext cx="2115537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id="{A2169DC8-31F7-9C8D-6825-7679B3EAB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8F8CB44-CF06-32E4-6B0C-EAD13C6BF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BF5A05E0-32AF-F509-1C8D-045F06F1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E1DE5D93-7ECE-58F0-5ABA-3E9B38BFF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10" y="1762227"/>
            <a:ext cx="1729237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178AF82-D4D6-CFBF-A823-212C8CD31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9066" y="14954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077DBF4-94C8-9C7D-6DFB-8B19AFEB7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1953019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A5318834-9E8B-7036-879B-F2F0C7537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DB98F15-CCCC-928D-7FD4-ED3B99AF1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13" name="物件 12">
            <a:extLst>
              <a:ext uri="{FF2B5EF4-FFF2-40B4-BE49-F238E27FC236}">
                <a16:creationId xmlns:a16="http://schemas.microsoft.com/office/drawing/2014/main" id="{75CB8FE8-5D35-ECF5-CA8B-755F53640F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287818"/>
              </p:ext>
            </p:extLst>
          </p:nvPr>
        </p:nvGraphicFramePr>
        <p:xfrm>
          <a:off x="352393" y="1668820"/>
          <a:ext cx="5069818" cy="4153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" name="點陣圖影像" r:id="rId3" imgW="4686706" imgH="3848434" progId="Paint.Picture">
                  <p:embed/>
                </p:oleObj>
              </mc:Choice>
              <mc:Fallback>
                <p:oleObj name="點陣圖影像" r:id="rId3" imgW="4686706" imgH="3848434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393" y="1668820"/>
                        <a:ext cx="5069818" cy="41531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4">
            <a:extLst>
              <a:ext uri="{FF2B5EF4-FFF2-40B4-BE49-F238E27FC236}">
                <a16:creationId xmlns:a16="http://schemas.microsoft.com/office/drawing/2014/main" id="{118359CC-951E-B332-D801-14C207FA7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572" y="166882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17" name="物件 16">
            <a:extLst>
              <a:ext uri="{FF2B5EF4-FFF2-40B4-BE49-F238E27FC236}">
                <a16:creationId xmlns:a16="http://schemas.microsoft.com/office/drawing/2014/main" id="{D4D2250E-BADB-67F1-E3AC-27523D9BB0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111404"/>
              </p:ext>
            </p:extLst>
          </p:nvPr>
        </p:nvGraphicFramePr>
        <p:xfrm>
          <a:off x="5652572" y="1668820"/>
          <a:ext cx="6088758" cy="4153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" name="點陣圖影像" r:id="rId5" imgW="7292972" imgH="5006774" progId="Paint.Picture">
                  <p:embed/>
                </p:oleObj>
              </mc:Choice>
              <mc:Fallback>
                <p:oleObj name="點陣圖影像" r:id="rId5" imgW="7292972" imgH="5006774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572" y="1668820"/>
                        <a:ext cx="6088758" cy="41531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3583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5400" b="1" dirty="0">
                <a:solidFill>
                  <a:srgbClr val="6600CC"/>
                </a:solidFill>
              </a:rPr>
              <a:t>Arduino </a:t>
            </a:r>
            <a:r>
              <a:rPr lang="zh-TW" altLang="en-US" sz="5400" b="1" dirty="0">
                <a:solidFill>
                  <a:srgbClr val="6600CC"/>
                </a:solidFill>
              </a:rPr>
              <a:t>簡介</a:t>
            </a:r>
            <a:endParaRPr lang="zh-HK" altLang="en-US" sz="5400" b="1" dirty="0">
              <a:solidFill>
                <a:srgbClr val="6600CC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CAAEC97-DFEB-483C-BF6A-960B93585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35853"/>
            <a:ext cx="5681522" cy="4865615"/>
          </a:xfrm>
        </p:spPr>
        <p:txBody>
          <a:bodyPr>
            <a:normAutofit/>
          </a:bodyPr>
          <a:lstStyle/>
          <a:p>
            <a:r>
              <a:rPr lang="en-US" altLang="zh-HK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Arduino </a:t>
            </a:r>
            <a:r>
              <a:rPr lang="zh-TW" altLang="zh-HK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是一塊</a:t>
            </a:r>
            <a:r>
              <a:rPr lang="zh-TW" altLang="zh-HK" sz="3200" b="1" kern="100" dirty="0">
                <a:solidFill>
                  <a:srgbClr val="00B05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包含多過輸入及輸出</a:t>
            </a:r>
            <a:r>
              <a:rPr lang="en-US" altLang="zh-HK" sz="3200" b="1" kern="100" dirty="0">
                <a:solidFill>
                  <a:srgbClr val="00B05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(I/O) </a:t>
            </a:r>
            <a:r>
              <a:rPr lang="zh-TW" altLang="zh-HK" sz="3200" b="1" kern="100" dirty="0">
                <a:solidFill>
                  <a:srgbClr val="00B05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接口</a:t>
            </a:r>
            <a:r>
              <a:rPr lang="zh-TW" altLang="zh-HK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的開源控制板</a:t>
            </a:r>
            <a:r>
              <a:rPr lang="zh-TW" altLang="en-US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en-US" altLang="zh-TW" sz="3200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r>
              <a:rPr lang="zh-TW" altLang="zh-HK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透過</a:t>
            </a:r>
            <a:r>
              <a:rPr lang="en-US" altLang="zh-HK" sz="3200" b="1" kern="100" dirty="0">
                <a:solidFill>
                  <a:srgbClr val="FF0066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Arduino IDE</a:t>
            </a:r>
            <a:r>
              <a:rPr lang="zh-TW" altLang="zh-HK" sz="3200" b="1" kern="100" dirty="0">
                <a:solidFill>
                  <a:srgbClr val="FF0066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編寫程式</a:t>
            </a:r>
            <a:r>
              <a:rPr lang="zh-TW" altLang="zh-HK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，並</a:t>
            </a:r>
            <a:r>
              <a:rPr lang="zh-TW" altLang="zh-HK" sz="3200" b="1" kern="100" dirty="0">
                <a:solidFill>
                  <a:srgbClr val="FF0066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將程式上載到控制板中</a:t>
            </a:r>
            <a:r>
              <a:rPr lang="zh-TW" altLang="zh-HK" sz="3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，從而製作出不同的專題習作和互動裝置。</a:t>
            </a:r>
            <a:endParaRPr lang="zh-HK" altLang="en-US" sz="3200" dirty="0">
              <a:latin typeface="+mj-ea"/>
              <a:ea typeface="+mj-ea"/>
            </a:endParaRPr>
          </a:p>
        </p:txBody>
      </p:sp>
      <p:pic>
        <p:nvPicPr>
          <p:cNvPr id="6" name="圖片 5" descr="Arduino Uno Rev3">
            <a:extLst>
              <a:ext uri="{FF2B5EF4-FFF2-40B4-BE49-F238E27FC236}">
                <a16:creationId xmlns:a16="http://schemas.microsoft.com/office/drawing/2014/main" id="{E06033B4-6B72-4683-BCD9-82C34FCF51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06795" y="356532"/>
            <a:ext cx="3934412" cy="27543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A1B8BA4B-A39C-4FBA-8BE0-77A50053C4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8122" y="3429000"/>
            <a:ext cx="5271757" cy="2807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886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510" y="534646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3D</a:t>
            </a:r>
            <a:r>
              <a:rPr lang="zh-TW" altLang="zh-HK" sz="48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齒輪</a:t>
            </a:r>
            <a:r>
              <a:rPr lang="zh-TW" altLang="en-US" sz="48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製作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682" y="14177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6" name="Rectangle 4">
            <a:extLst>
              <a:ext uri="{FF2B5EF4-FFF2-40B4-BE49-F238E27FC236}">
                <a16:creationId xmlns:a16="http://schemas.microsoft.com/office/drawing/2014/main" id="{51A31928-B2FF-010D-655A-6E448C04F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40" y="1417740"/>
            <a:ext cx="2115537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id="{A2169DC8-31F7-9C8D-6825-7679B3EAB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8F8CB44-CF06-32E4-6B0C-EAD13C6BF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BF5A05E0-32AF-F509-1C8D-045F06F1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E1DE5D93-7ECE-58F0-5ABA-3E9B38BFF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10" y="1762227"/>
            <a:ext cx="1729237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178AF82-D4D6-CFBF-A823-212C8CD31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9066" y="14954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077DBF4-94C8-9C7D-6DFB-8B19AFEB7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1953019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A5318834-9E8B-7036-879B-F2F0C7537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DB98F15-CCCC-928D-7FD4-ED3B99AF1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118359CC-951E-B332-D801-14C207FA7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572" y="166882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766009CF-8786-A61B-8ED5-14CF7EA4A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1764596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15" name="物件 14">
            <a:extLst>
              <a:ext uri="{FF2B5EF4-FFF2-40B4-BE49-F238E27FC236}">
                <a16:creationId xmlns:a16="http://schemas.microsoft.com/office/drawing/2014/main" id="{7AD0090F-7CBA-CD7D-1512-FC8B70D6B2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5068628"/>
              </p:ext>
            </p:extLst>
          </p:nvPr>
        </p:nvGraphicFramePr>
        <p:xfrm>
          <a:off x="560102" y="1668819"/>
          <a:ext cx="5092470" cy="3666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6" name="點陣圖影像" r:id="rId3" imgW="6988146" imgH="5022015" progId="Paint.Picture">
                  <p:embed/>
                </p:oleObj>
              </mc:Choice>
              <mc:Fallback>
                <p:oleObj name="點陣圖影像" r:id="rId3" imgW="6988146" imgH="5022015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102" y="1668819"/>
                        <a:ext cx="5092470" cy="36665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4">
            <a:extLst>
              <a:ext uri="{FF2B5EF4-FFF2-40B4-BE49-F238E27FC236}">
                <a16:creationId xmlns:a16="http://schemas.microsoft.com/office/drawing/2014/main" id="{D5FCF46D-C4D4-D0F6-071F-E629B0C8D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8841" y="170875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19" name="物件 18">
            <a:extLst>
              <a:ext uri="{FF2B5EF4-FFF2-40B4-BE49-F238E27FC236}">
                <a16:creationId xmlns:a16="http://schemas.microsoft.com/office/drawing/2014/main" id="{A69850BA-E8C8-CA9A-E66B-44F65BDE0D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228643"/>
              </p:ext>
            </p:extLst>
          </p:nvPr>
        </p:nvGraphicFramePr>
        <p:xfrm>
          <a:off x="5959828" y="1708753"/>
          <a:ext cx="5406384" cy="3626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7" name="點陣圖影像" r:id="rId5" imgW="3955123" imgH="2659048" progId="Paint.Picture">
                  <p:embed/>
                </p:oleObj>
              </mc:Choice>
              <mc:Fallback>
                <p:oleObj name="點陣圖影像" r:id="rId5" imgW="3955123" imgH="2659048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9828" y="1708753"/>
                        <a:ext cx="5406384" cy="36266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78913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645CF1-E1A5-4F57-9AE7-A95989B01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327810"/>
            <a:ext cx="7766936" cy="1646302"/>
          </a:xfrm>
        </p:spPr>
        <p:txBody>
          <a:bodyPr anchor="t"/>
          <a:lstStyle/>
          <a:p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「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latin typeface="Calibri" panose="020F0502020204030204" pitchFamily="34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智能門鎖模型</a:t>
            </a:r>
            <a:r>
              <a:rPr lang="zh-TW" altLang="zh-HK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」</a:t>
            </a:r>
            <a:r>
              <a:rPr lang="en-US" altLang="zh-TW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/>
            </a:r>
            <a:br>
              <a:rPr lang="en-US" altLang="zh-TW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</a:br>
            <a:r>
              <a:rPr lang="en-US" altLang="zh-TW" sz="54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3D</a:t>
            </a:r>
            <a:r>
              <a:rPr lang="zh-TW" altLang="en-US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門栓齒條</a:t>
            </a:r>
            <a:endParaRPr lang="zh-HK" altLang="en-US" b="1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17431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510" y="534646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3D</a:t>
            </a:r>
            <a:r>
              <a:rPr lang="zh-TW" altLang="en-US" sz="48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門栓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682" y="14177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6" name="Rectangle 4">
            <a:extLst>
              <a:ext uri="{FF2B5EF4-FFF2-40B4-BE49-F238E27FC236}">
                <a16:creationId xmlns:a16="http://schemas.microsoft.com/office/drawing/2014/main" id="{51A31928-B2FF-010D-655A-6E448C04F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40" y="1417740"/>
            <a:ext cx="2115537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id="{A2169DC8-31F7-9C8D-6825-7679B3EAB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8F8CB44-CF06-32E4-6B0C-EAD13C6BF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BF5A05E0-32AF-F509-1C8D-045F06F1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E1DE5D93-7ECE-58F0-5ABA-3E9B38BFF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10" y="1762227"/>
            <a:ext cx="1729237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178AF82-D4D6-CFBF-A823-212C8CD31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9066" y="14954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077DBF4-94C8-9C7D-6DFB-8B19AFEB7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1953019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A5318834-9E8B-7036-879B-F2F0C7537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DB98F15-CCCC-928D-7FD4-ED3B99AF1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118359CC-951E-B332-D801-14C207FA7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572" y="166882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766009CF-8786-A61B-8ED5-14CF7EA4A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1764596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D5FCF46D-C4D4-D0F6-071F-E629B0C8D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8841" y="170875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FDBB67B5-D197-9428-0D44-F3E688323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17" name="物件 16">
            <a:extLst>
              <a:ext uri="{FF2B5EF4-FFF2-40B4-BE49-F238E27FC236}">
                <a16:creationId xmlns:a16="http://schemas.microsoft.com/office/drawing/2014/main" id="{1D38B594-0A6D-8862-04CC-1DF7C8A075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883524"/>
              </p:ext>
            </p:extLst>
          </p:nvPr>
        </p:nvGraphicFramePr>
        <p:xfrm>
          <a:off x="226502" y="1708754"/>
          <a:ext cx="6425398" cy="39202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0" name="點陣圖影像" r:id="rId3" imgW="9472481" imgH="5768840" progId="Paint.Picture">
                  <p:embed/>
                </p:oleObj>
              </mc:Choice>
              <mc:Fallback>
                <p:oleObj name="點陣圖影像" r:id="rId3" imgW="9472481" imgH="576884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502" y="1708754"/>
                        <a:ext cx="6425398" cy="39202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4">
            <a:extLst>
              <a:ext uri="{FF2B5EF4-FFF2-40B4-BE49-F238E27FC236}">
                <a16:creationId xmlns:a16="http://schemas.microsoft.com/office/drawing/2014/main" id="{ED550DEA-BF4A-3589-793B-B21933980F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4907" y="17501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21" name="物件 20">
            <a:extLst>
              <a:ext uri="{FF2B5EF4-FFF2-40B4-BE49-F238E27FC236}">
                <a16:creationId xmlns:a16="http://schemas.microsoft.com/office/drawing/2014/main" id="{D8591391-9689-9F68-FF41-B779C6B181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666961"/>
              </p:ext>
            </p:extLst>
          </p:nvPr>
        </p:nvGraphicFramePr>
        <p:xfrm>
          <a:off x="6724704" y="1877164"/>
          <a:ext cx="5202464" cy="34976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1" name="點陣圖影像" r:id="rId5" imgW="3116190" imgH="2095682" progId="Paint.Picture">
                  <p:embed/>
                </p:oleObj>
              </mc:Choice>
              <mc:Fallback>
                <p:oleObj name="點陣圖影像" r:id="rId5" imgW="3116190" imgH="2095682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24704" y="1877164"/>
                        <a:ext cx="5202464" cy="34976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377325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510" y="534646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3D</a:t>
            </a:r>
            <a:r>
              <a:rPr lang="zh-TW" altLang="en-US" sz="48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門栓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682" y="14177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6" name="Rectangle 4">
            <a:extLst>
              <a:ext uri="{FF2B5EF4-FFF2-40B4-BE49-F238E27FC236}">
                <a16:creationId xmlns:a16="http://schemas.microsoft.com/office/drawing/2014/main" id="{51A31928-B2FF-010D-655A-6E448C04F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40" y="1417740"/>
            <a:ext cx="2115537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id="{A2169DC8-31F7-9C8D-6825-7679B3EAB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8F8CB44-CF06-32E4-6B0C-EAD13C6BF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BF5A05E0-32AF-F509-1C8D-045F06F1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E1DE5D93-7ECE-58F0-5ABA-3E9B38BFF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10" y="1762227"/>
            <a:ext cx="1729237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178AF82-D4D6-CFBF-A823-212C8CD31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9066" y="14954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077DBF4-94C8-9C7D-6DFB-8B19AFEB7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1953019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A5318834-9E8B-7036-879B-F2F0C7537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DB98F15-CCCC-928D-7FD4-ED3B99AF1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118359CC-951E-B332-D801-14C207FA7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572" y="166882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766009CF-8786-A61B-8ED5-14CF7EA4A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1764596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D5FCF46D-C4D4-D0F6-071F-E629B0C8D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8841" y="170875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FDBB67B5-D197-9428-0D44-F3E688323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0" name="Rectangle 4">
            <a:extLst>
              <a:ext uri="{FF2B5EF4-FFF2-40B4-BE49-F238E27FC236}">
                <a16:creationId xmlns:a16="http://schemas.microsoft.com/office/drawing/2014/main" id="{ED550DEA-BF4A-3589-793B-B21933980F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4907" y="17501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EE468488-692B-815F-3DCF-20E19B1B8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8903" y="1599722"/>
            <a:ext cx="1760389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19" name="物件 18">
            <a:extLst>
              <a:ext uri="{FF2B5EF4-FFF2-40B4-BE49-F238E27FC236}">
                <a16:creationId xmlns:a16="http://schemas.microsoft.com/office/drawing/2014/main" id="{9EEC2030-52B8-ACF4-1CAE-CAC9DB644C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0637143"/>
              </p:ext>
            </p:extLst>
          </p:nvPr>
        </p:nvGraphicFramePr>
        <p:xfrm>
          <a:off x="561874" y="1417740"/>
          <a:ext cx="5419618" cy="4984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" name="點陣圖影像" r:id="rId3" imgW="5829805" imgH="5403048" progId="Paint.Picture">
                  <p:embed/>
                </p:oleObj>
              </mc:Choice>
              <mc:Fallback>
                <p:oleObj name="點陣圖影像" r:id="rId3" imgW="5829805" imgH="5403048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874" y="1417740"/>
                        <a:ext cx="5419618" cy="49844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圖片 22">
            <a:extLst>
              <a:ext uri="{FF2B5EF4-FFF2-40B4-BE49-F238E27FC236}">
                <a16:creationId xmlns:a16="http://schemas.microsoft.com/office/drawing/2014/main" id="{385BCFC3-B319-CBD7-4773-6FF237F23C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6348" y="564186"/>
            <a:ext cx="4193229" cy="565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34712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510" y="534646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3D</a:t>
            </a:r>
            <a:r>
              <a:rPr lang="zh-TW" altLang="en-US" sz="48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門栓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682" y="14177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6" name="Rectangle 4">
            <a:extLst>
              <a:ext uri="{FF2B5EF4-FFF2-40B4-BE49-F238E27FC236}">
                <a16:creationId xmlns:a16="http://schemas.microsoft.com/office/drawing/2014/main" id="{51A31928-B2FF-010D-655A-6E448C04F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40" y="1417740"/>
            <a:ext cx="2115537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id="{A2169DC8-31F7-9C8D-6825-7679B3EAB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8F8CB44-CF06-32E4-6B0C-EAD13C6BF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BF5A05E0-32AF-F509-1C8D-045F06F1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E1DE5D93-7ECE-58F0-5ABA-3E9B38BFF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10" y="1762227"/>
            <a:ext cx="1729237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178AF82-D4D6-CFBF-A823-212C8CD31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9066" y="14954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077DBF4-94C8-9C7D-6DFB-8B19AFEB7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1953019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A5318834-9E8B-7036-879B-F2F0C7537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DB98F15-CCCC-928D-7FD4-ED3B99AF1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118359CC-951E-B332-D801-14C207FA7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572" y="166882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766009CF-8786-A61B-8ED5-14CF7EA4A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1764596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D5FCF46D-C4D4-D0F6-071F-E629B0C8D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8841" y="170875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FDBB67B5-D197-9428-0D44-F3E688323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0" name="Rectangle 4">
            <a:extLst>
              <a:ext uri="{FF2B5EF4-FFF2-40B4-BE49-F238E27FC236}">
                <a16:creationId xmlns:a16="http://schemas.microsoft.com/office/drawing/2014/main" id="{ED550DEA-BF4A-3589-793B-B21933980F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4907" y="17501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EE468488-692B-815F-3DCF-20E19B1B8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8903" y="1599722"/>
            <a:ext cx="1760389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BA591A51-80B3-6EA6-40B7-3B1C7C6592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193" y="1418541"/>
            <a:ext cx="1779523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21" name="物件 20">
            <a:extLst>
              <a:ext uri="{FF2B5EF4-FFF2-40B4-BE49-F238E27FC236}">
                <a16:creationId xmlns:a16="http://schemas.microsoft.com/office/drawing/2014/main" id="{137B1C3C-F32E-4082-D2DA-47987073A7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016601"/>
              </p:ext>
            </p:extLst>
          </p:nvPr>
        </p:nvGraphicFramePr>
        <p:xfrm>
          <a:off x="378954" y="1693533"/>
          <a:ext cx="5051873" cy="3220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8" name="點陣圖影像" r:id="rId3" imgW="8649450" imgH="5509738" progId="Paint.Picture">
                  <p:embed/>
                </p:oleObj>
              </mc:Choice>
              <mc:Fallback>
                <p:oleObj name="點陣圖影像" r:id="rId3" imgW="8649450" imgH="5509738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954" y="1693533"/>
                        <a:ext cx="5051873" cy="32205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4">
            <a:extLst>
              <a:ext uri="{FF2B5EF4-FFF2-40B4-BE49-F238E27FC236}">
                <a16:creationId xmlns:a16="http://schemas.microsoft.com/office/drawing/2014/main" id="{7A649F0D-F4FD-6F19-E705-213A7A7E3D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24" name="物件 23">
            <a:extLst>
              <a:ext uri="{FF2B5EF4-FFF2-40B4-BE49-F238E27FC236}">
                <a16:creationId xmlns:a16="http://schemas.microsoft.com/office/drawing/2014/main" id="{9CA6A2A2-24A1-C67E-4443-68AE79678B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291932"/>
              </p:ext>
            </p:extLst>
          </p:nvPr>
        </p:nvGraphicFramePr>
        <p:xfrm>
          <a:off x="5752924" y="1830922"/>
          <a:ext cx="6104418" cy="3052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9" name="點陣圖影像" r:id="rId5" imgW="7963590" imgH="4000847" progId="Paint.Picture">
                  <p:embed/>
                </p:oleObj>
              </mc:Choice>
              <mc:Fallback>
                <p:oleObj name="點陣圖影像" r:id="rId5" imgW="7963590" imgH="4000847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2924" y="1830922"/>
                        <a:ext cx="6104418" cy="30522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660502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82190A6-6190-432D-B065-3BD6B1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510" y="534646"/>
            <a:ext cx="10659450" cy="1320800"/>
          </a:xfrm>
        </p:spPr>
        <p:txBody>
          <a:bodyPr>
            <a:noAutofit/>
          </a:bodyPr>
          <a:lstStyle/>
          <a:p>
            <a:r>
              <a:rPr lang="en-US" altLang="zh-TW" sz="4800" b="1" kern="100" dirty="0">
                <a:solidFill>
                  <a:srgbClr val="6600CC"/>
                </a:solidFill>
                <a:effectLst/>
                <a:latin typeface="+mj-ea"/>
                <a:cs typeface="Times New Roman" panose="02020603050405020304" pitchFamily="18" charset="0"/>
              </a:rPr>
              <a:t>3D</a:t>
            </a:r>
            <a:r>
              <a:rPr lang="zh-TW" altLang="en-US" sz="4800" b="1" kern="100" dirty="0">
                <a:solidFill>
                  <a:srgbClr val="6600CC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門栓</a:t>
            </a:r>
            <a:endParaRPr lang="zh-HK" altLang="en-US" sz="4800" b="1" dirty="0">
              <a:solidFill>
                <a:srgbClr val="FF9933"/>
              </a:solidFill>
              <a:latin typeface="+mj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E16EBB-0D76-4B90-89BC-F39D7D996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682" y="14177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F4288-A1F1-468D-BB11-44F03B60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27" y="1668821"/>
            <a:ext cx="173689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784885-4306-481C-A700-1D41C8906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50" y="1805789"/>
            <a:ext cx="1797974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6" name="Rectangle 4">
            <a:extLst>
              <a:ext uri="{FF2B5EF4-FFF2-40B4-BE49-F238E27FC236}">
                <a16:creationId xmlns:a16="http://schemas.microsoft.com/office/drawing/2014/main" id="{51A31928-B2FF-010D-655A-6E448C04F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40" y="1417740"/>
            <a:ext cx="2115537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id="{A2169DC8-31F7-9C8D-6825-7679B3EAB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8F8CB44-CF06-32E4-6B0C-EAD13C6BF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BF5A05E0-32AF-F509-1C8D-045F06F1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E1DE5D93-7ECE-58F0-5ABA-3E9B38BFF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10" y="1762227"/>
            <a:ext cx="1729237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178AF82-D4D6-CFBF-A823-212C8CD31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9066" y="14954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077DBF4-94C8-9C7D-6DFB-8B19AFEB7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1953019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A5318834-9E8B-7036-879B-F2F0C7537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DB98F15-CCCC-928D-7FD4-ED3B99AF1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118359CC-951E-B332-D801-14C207FA7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572" y="166882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766009CF-8786-A61B-8ED5-14CF7EA4A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1764596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D5FCF46D-C4D4-D0F6-071F-E629B0C8D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8841" y="170875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FDBB67B5-D197-9428-0D44-F3E688323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0" name="Rectangle 4">
            <a:extLst>
              <a:ext uri="{FF2B5EF4-FFF2-40B4-BE49-F238E27FC236}">
                <a16:creationId xmlns:a16="http://schemas.microsoft.com/office/drawing/2014/main" id="{ED550DEA-BF4A-3589-793B-B21933980F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4907" y="17501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EE468488-692B-815F-3DCF-20E19B1B8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8903" y="1599722"/>
            <a:ext cx="1760389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BA591A51-80B3-6EA6-40B7-3B1C7C6592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193" y="1418541"/>
            <a:ext cx="1779523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22" name="Rectangle 4">
            <a:extLst>
              <a:ext uri="{FF2B5EF4-FFF2-40B4-BE49-F238E27FC236}">
                <a16:creationId xmlns:a16="http://schemas.microsoft.com/office/drawing/2014/main" id="{7A649F0D-F4FD-6F19-E705-213A7A7E3D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98F7E9D5-28A6-1DA8-D715-B8CB66EBA7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40" y="1992413"/>
            <a:ext cx="19192014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HK" altLang="en-US"/>
          </a:p>
        </p:txBody>
      </p:sp>
      <p:graphicFrame>
        <p:nvGraphicFramePr>
          <p:cNvPr id="23" name="物件 22">
            <a:extLst>
              <a:ext uri="{FF2B5EF4-FFF2-40B4-BE49-F238E27FC236}">
                <a16:creationId xmlns:a16="http://schemas.microsoft.com/office/drawing/2014/main" id="{8C335D1A-4F12-F263-9DC3-BD874908F5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9612913"/>
              </p:ext>
            </p:extLst>
          </p:nvPr>
        </p:nvGraphicFramePr>
        <p:xfrm>
          <a:off x="654340" y="1992413"/>
          <a:ext cx="4716258" cy="315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" name="點陣圖影像" r:id="rId3" imgW="8314141" imgH="5509738" progId="Paint.Picture">
                  <p:embed/>
                </p:oleObj>
              </mc:Choice>
              <mc:Fallback>
                <p:oleObj name="點陣圖影像" r:id="rId3" imgW="8314141" imgH="5509738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340" y="1992413"/>
                        <a:ext cx="4716258" cy="3150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圖片 26">
            <a:extLst>
              <a:ext uri="{FF2B5EF4-FFF2-40B4-BE49-F238E27FC236}">
                <a16:creationId xmlns:a16="http://schemas.microsoft.com/office/drawing/2014/main" id="{E62090BE-1EA9-A4D5-0C14-0FA9A8472B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572" y="2017950"/>
            <a:ext cx="5885088" cy="312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55718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338" y="300561"/>
            <a:ext cx="8596668" cy="1320800"/>
          </a:xfrm>
        </p:spPr>
        <p:txBody>
          <a:bodyPr>
            <a:normAutofit/>
          </a:bodyPr>
          <a:lstStyle/>
          <a:p>
            <a:r>
              <a:rPr lang="zh-TW" altLang="en-US" sz="5400" b="1" dirty="0">
                <a:solidFill>
                  <a:srgbClr val="0070C0"/>
                </a:solidFill>
              </a:rPr>
              <a:t>跨科協作及建議學習時數</a:t>
            </a:r>
            <a:endParaRPr lang="zh-HK" altLang="en-US" sz="5400" b="1" dirty="0">
              <a:solidFill>
                <a:srgbClr val="0070C0"/>
              </a:solidFill>
            </a:endParaRPr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110591A1-1F53-FDFB-E295-DAECB73DD3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553289"/>
              </p:ext>
            </p:extLst>
          </p:nvPr>
        </p:nvGraphicFramePr>
        <p:xfrm>
          <a:off x="352338" y="1489697"/>
          <a:ext cx="6241409" cy="446648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35853">
                  <a:extLst>
                    <a:ext uri="{9D8B030D-6E8A-4147-A177-3AD203B41FA5}">
                      <a16:colId xmlns:a16="http://schemas.microsoft.com/office/drawing/2014/main" val="3983348751"/>
                    </a:ext>
                  </a:extLst>
                </a:gridCol>
                <a:gridCol w="2944536">
                  <a:extLst>
                    <a:ext uri="{9D8B030D-6E8A-4147-A177-3AD203B41FA5}">
                      <a16:colId xmlns:a16="http://schemas.microsoft.com/office/drawing/2014/main" val="1384957092"/>
                    </a:ext>
                  </a:extLst>
                </a:gridCol>
                <a:gridCol w="1661020">
                  <a:extLst>
                    <a:ext uri="{9D8B030D-6E8A-4147-A177-3AD203B41FA5}">
                      <a16:colId xmlns:a16="http://schemas.microsoft.com/office/drawing/2014/main" val="4234522672"/>
                    </a:ext>
                  </a:extLst>
                </a:gridCol>
              </a:tblGrid>
              <a:tr h="94096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學科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教學內容</a:t>
                      </a:r>
                      <a:endParaRPr lang="zh-HK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課堂節數</a:t>
                      </a:r>
                      <a:endParaRPr lang="zh-HK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2481407"/>
                  </a:ext>
                </a:extLst>
              </a:tr>
              <a:tr h="156718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電腦科</a:t>
                      </a:r>
                      <a:endParaRPr lang="zh-HK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sz="2400" dirty="0"/>
                        <a:t>Arduino</a:t>
                      </a:r>
                      <a:r>
                        <a:rPr lang="zh-TW" altLang="en-US" sz="2400" dirty="0"/>
                        <a:t>編程</a:t>
                      </a:r>
                      <a:endParaRPr lang="en-US" altLang="zh-TW" sz="2400" kern="100" dirty="0">
                        <a:solidFill>
                          <a:schemeClr val="dk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400" dirty="0"/>
                        <a:t>3</a:t>
                      </a:r>
                      <a:r>
                        <a:rPr lang="zh-TW" altLang="en-US" sz="2400" dirty="0"/>
                        <a:t>節</a:t>
                      </a:r>
                      <a:endParaRPr lang="zh-HK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7778159"/>
                  </a:ext>
                </a:extLst>
              </a:tr>
              <a:tr h="195833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設計與</a:t>
                      </a:r>
                      <a:endParaRPr lang="en-US" altLang="zh-TW" sz="2400" dirty="0"/>
                    </a:p>
                    <a:p>
                      <a:pPr algn="ctr"/>
                      <a:r>
                        <a:rPr lang="zh-TW" altLang="en-US" sz="2400" dirty="0"/>
                        <a:t>科技科</a:t>
                      </a:r>
                      <a:endParaRPr lang="zh-HK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zh-HK" sz="2400" dirty="0"/>
                        <a:t>利用</a:t>
                      </a:r>
                      <a:r>
                        <a:rPr lang="zh-TW" altLang="en-US" sz="2400" dirty="0"/>
                        <a:t>鐳射切割機設計模型智能門鎖模型</a:t>
                      </a:r>
                      <a:endParaRPr lang="en-US" altLang="zh-HK" sz="2400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HK" sz="2400" dirty="0"/>
                        <a:t>3D</a:t>
                      </a:r>
                      <a:r>
                        <a:rPr lang="zh-TW" altLang="zh-HK" sz="2400" dirty="0"/>
                        <a:t>設計</a:t>
                      </a:r>
                      <a:r>
                        <a:rPr lang="zh-HK" altLang="zh-HK" sz="2400" dirty="0"/>
                        <a:t>軟件設計</a:t>
                      </a:r>
                      <a:r>
                        <a:rPr lang="zh-TW" altLang="en-US" sz="2400" dirty="0"/>
                        <a:t>齒輪及門栓</a:t>
                      </a:r>
                      <a:endParaRPr lang="zh-HK" altLang="en-US" sz="2400" kern="1200" dirty="0">
                        <a:solidFill>
                          <a:schemeClr val="dk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400" dirty="0"/>
                        <a:t>4</a:t>
                      </a:r>
                      <a:r>
                        <a:rPr lang="zh-TW" altLang="en-US" sz="2400" dirty="0"/>
                        <a:t>節</a:t>
                      </a:r>
                      <a:endParaRPr lang="zh-HK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3852531"/>
                  </a:ext>
                </a:extLst>
              </a:tr>
            </a:tbl>
          </a:graphicData>
        </a:graphic>
      </p:graphicFrame>
      <p:sp>
        <p:nvSpPr>
          <p:cNvPr id="5" name="流程圖: 接點 4">
            <a:extLst>
              <a:ext uri="{FF2B5EF4-FFF2-40B4-BE49-F238E27FC236}">
                <a16:creationId xmlns:a16="http://schemas.microsoft.com/office/drawing/2014/main" id="{429738C3-E400-139D-498F-9F69BF7355AC}"/>
              </a:ext>
            </a:extLst>
          </p:cNvPr>
          <p:cNvSpPr/>
          <p:nvPr/>
        </p:nvSpPr>
        <p:spPr>
          <a:xfrm>
            <a:off x="8000705" y="2353707"/>
            <a:ext cx="2875597" cy="2791374"/>
          </a:xfrm>
          <a:prstGeom prst="flowChartConnector">
            <a:avLst/>
          </a:prstGeom>
          <a:solidFill>
            <a:srgbClr val="00B0F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/>
              <a:t>智能門鎖</a:t>
            </a:r>
            <a:endParaRPr lang="en-US" altLang="zh-TW" sz="2400" b="1" dirty="0"/>
          </a:p>
          <a:p>
            <a:pPr algn="ctr"/>
            <a:r>
              <a:rPr lang="zh-TW" altLang="en-US" sz="2400" b="1" dirty="0"/>
              <a:t>模型製作</a:t>
            </a:r>
            <a:endParaRPr lang="zh-HK" altLang="en-US" sz="2400" b="1" dirty="0"/>
          </a:p>
        </p:txBody>
      </p:sp>
      <p:sp>
        <p:nvSpPr>
          <p:cNvPr id="6" name="流程圖: 接點 5">
            <a:extLst>
              <a:ext uri="{FF2B5EF4-FFF2-40B4-BE49-F238E27FC236}">
                <a16:creationId xmlns:a16="http://schemas.microsoft.com/office/drawing/2014/main" id="{255FE793-E432-1B3C-A21B-F22AC9BBF471}"/>
              </a:ext>
            </a:extLst>
          </p:cNvPr>
          <p:cNvSpPr/>
          <p:nvPr/>
        </p:nvSpPr>
        <p:spPr>
          <a:xfrm>
            <a:off x="6931109" y="3024987"/>
            <a:ext cx="1673382" cy="1673382"/>
          </a:xfrm>
          <a:prstGeom prst="flowChartConnector">
            <a:avLst/>
          </a:prstGeom>
          <a:solidFill>
            <a:srgbClr val="9900C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/>
              <a:t>設計與科技科</a:t>
            </a:r>
            <a:endParaRPr lang="zh-HK" altLang="en-US" sz="2400" b="1" dirty="0"/>
          </a:p>
        </p:txBody>
      </p:sp>
      <p:sp>
        <p:nvSpPr>
          <p:cNvPr id="8" name="流程圖: 接點 7">
            <a:extLst>
              <a:ext uri="{FF2B5EF4-FFF2-40B4-BE49-F238E27FC236}">
                <a16:creationId xmlns:a16="http://schemas.microsoft.com/office/drawing/2014/main" id="{0933919E-23E7-53B9-6C63-EDDCE9706D0C}"/>
              </a:ext>
            </a:extLst>
          </p:cNvPr>
          <p:cNvSpPr/>
          <p:nvPr/>
        </p:nvSpPr>
        <p:spPr>
          <a:xfrm>
            <a:off x="10166280" y="3028133"/>
            <a:ext cx="1673382" cy="1673382"/>
          </a:xfrm>
          <a:prstGeom prst="flowChartConnector">
            <a:avLst/>
          </a:prstGeom>
          <a:solidFill>
            <a:srgbClr val="92D05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/>
              <a:t>電腦科</a:t>
            </a:r>
            <a:endParaRPr lang="zh-HK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78925328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F918EC-9233-4D75-B97F-B0B189DEC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400" b="1" dirty="0">
                <a:solidFill>
                  <a:srgbClr val="FF6600"/>
                </a:solidFill>
              </a:rPr>
              <a:t>謝謝各位</a:t>
            </a:r>
            <a:endParaRPr lang="zh-HK" altLang="en-US" sz="4400" b="1" dirty="0">
              <a:solidFill>
                <a:srgbClr val="FF6600"/>
              </a:solidFill>
            </a:endParaRPr>
          </a:p>
        </p:txBody>
      </p:sp>
      <p:pic>
        <p:nvPicPr>
          <p:cNvPr id="18434" name="圖片 3">
            <a:extLst>
              <a:ext uri="{FF2B5EF4-FFF2-40B4-BE49-F238E27FC236}">
                <a16:creationId xmlns:a16="http://schemas.microsoft.com/office/drawing/2014/main" id="{A27A3D1B-4BB5-B1D5-8EB0-68BC45F826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5801" y="1596320"/>
            <a:ext cx="6365144" cy="4388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033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5400" b="1" dirty="0">
                <a:solidFill>
                  <a:srgbClr val="6600CC"/>
                </a:solidFill>
              </a:rPr>
              <a:t>Arduino </a:t>
            </a:r>
            <a:r>
              <a:rPr lang="zh-TW" altLang="en-US" sz="5400" b="1" dirty="0">
                <a:solidFill>
                  <a:srgbClr val="6600CC"/>
                </a:solidFill>
              </a:rPr>
              <a:t>簡介</a:t>
            </a:r>
            <a:endParaRPr lang="zh-HK" altLang="en-US" sz="5400" b="1" dirty="0">
              <a:solidFill>
                <a:srgbClr val="6600CC"/>
              </a:solidFill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3147F1B-CA0B-483E-93AD-C0291B8DA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0390" y="1825038"/>
            <a:ext cx="5606441" cy="4002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群組 3">
            <a:extLst>
              <a:ext uri="{FF2B5EF4-FFF2-40B4-BE49-F238E27FC236}">
                <a16:creationId xmlns:a16="http://schemas.microsoft.com/office/drawing/2014/main" id="{8F8E7F78-73C4-48CB-89E9-3A0B4294AC7A}"/>
              </a:ext>
            </a:extLst>
          </p:cNvPr>
          <p:cNvGrpSpPr/>
          <p:nvPr/>
        </p:nvGrpSpPr>
        <p:grpSpPr>
          <a:xfrm>
            <a:off x="258261" y="1766914"/>
            <a:ext cx="2604588" cy="1268200"/>
            <a:chOff x="258261" y="1766914"/>
            <a:chExt cx="2604588" cy="1268200"/>
          </a:xfrm>
        </p:grpSpPr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EB954219-94AE-4DEE-A9B5-D7B17B5E73B7}"/>
                </a:ext>
              </a:extLst>
            </p:cNvPr>
            <p:cNvSpPr txBox="1"/>
            <p:nvPr/>
          </p:nvSpPr>
          <p:spPr>
            <a:xfrm>
              <a:off x="258261" y="1766914"/>
              <a:ext cx="243700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HK" sz="3600" b="1" dirty="0">
                  <a:solidFill>
                    <a:srgbClr val="9900CC"/>
                  </a:solidFill>
                </a:rPr>
                <a:t>USB</a:t>
              </a:r>
              <a:r>
                <a:rPr lang="zh-TW" altLang="en-US" sz="3600" b="1" dirty="0">
                  <a:solidFill>
                    <a:srgbClr val="9900CC"/>
                  </a:solidFill>
                </a:rPr>
                <a:t>連接埠</a:t>
              </a:r>
              <a:endParaRPr lang="zh-HK" altLang="en-US" sz="3600" dirty="0">
                <a:solidFill>
                  <a:srgbClr val="9900CC"/>
                </a:solidFill>
              </a:endParaRPr>
            </a:p>
          </p:txBody>
        </p:sp>
        <p:sp>
          <p:nvSpPr>
            <p:cNvPr id="14" name="箭號: 向右 13">
              <a:extLst>
                <a:ext uri="{FF2B5EF4-FFF2-40B4-BE49-F238E27FC236}">
                  <a16:creationId xmlns:a16="http://schemas.microsoft.com/office/drawing/2014/main" id="{8815CDD8-695A-460F-94FE-CE412611E132}"/>
                </a:ext>
              </a:extLst>
            </p:cNvPr>
            <p:cNvSpPr/>
            <p:nvPr/>
          </p:nvSpPr>
          <p:spPr>
            <a:xfrm rot="2188666">
              <a:off x="2023924" y="2488612"/>
              <a:ext cx="838925" cy="546502"/>
            </a:xfrm>
            <a:prstGeom prst="rightArrow">
              <a:avLst/>
            </a:prstGeom>
            <a:gradFill flip="none" rotWithShape="1">
              <a:gsLst>
                <a:gs pos="0">
                  <a:srgbClr val="9933FF">
                    <a:tint val="66000"/>
                    <a:satMod val="160000"/>
                  </a:srgbClr>
                </a:gs>
                <a:gs pos="50000">
                  <a:srgbClr val="9933FF">
                    <a:tint val="44500"/>
                    <a:satMod val="160000"/>
                  </a:srgbClr>
                </a:gs>
                <a:gs pos="100000">
                  <a:srgbClr val="9933FF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solidFill>
                <a:srgbClr val="7030A0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5" name="群組 4">
            <a:extLst>
              <a:ext uri="{FF2B5EF4-FFF2-40B4-BE49-F238E27FC236}">
                <a16:creationId xmlns:a16="http://schemas.microsoft.com/office/drawing/2014/main" id="{326E824B-7DD4-474E-AF2B-EAA95D16A47F}"/>
              </a:ext>
            </a:extLst>
          </p:cNvPr>
          <p:cNvGrpSpPr/>
          <p:nvPr/>
        </p:nvGrpSpPr>
        <p:grpSpPr>
          <a:xfrm>
            <a:off x="4520228" y="823325"/>
            <a:ext cx="6070942" cy="1960201"/>
            <a:chOff x="4520228" y="823325"/>
            <a:chExt cx="6070942" cy="1960201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5C9FD5B-D1A2-4B3A-A28B-7D09AD6E3603}"/>
                </a:ext>
              </a:extLst>
            </p:cNvPr>
            <p:cNvSpPr/>
            <p:nvPr/>
          </p:nvSpPr>
          <p:spPr>
            <a:xfrm>
              <a:off x="4520228" y="1802014"/>
              <a:ext cx="3701507" cy="981512"/>
            </a:xfrm>
            <a:prstGeom prst="rect">
              <a:avLst/>
            </a:prstGeom>
            <a:noFill/>
            <a:ln w="76200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6" name="文字方塊 15">
              <a:extLst>
                <a:ext uri="{FF2B5EF4-FFF2-40B4-BE49-F238E27FC236}">
                  <a16:creationId xmlns:a16="http://schemas.microsoft.com/office/drawing/2014/main" id="{338AD7BA-30EC-4C5F-9503-31312DEF122E}"/>
                </a:ext>
              </a:extLst>
            </p:cNvPr>
            <p:cNvSpPr txBox="1"/>
            <p:nvPr/>
          </p:nvSpPr>
          <p:spPr>
            <a:xfrm>
              <a:off x="6254892" y="823325"/>
              <a:ext cx="433627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TW" altLang="en-US" sz="3600" b="1" dirty="0">
                  <a:solidFill>
                    <a:srgbClr val="006600"/>
                  </a:solidFill>
                </a:rPr>
                <a:t>數位輸入、輸出腳位</a:t>
              </a:r>
              <a:endParaRPr lang="zh-HK" altLang="en-US" sz="3600" dirty="0">
                <a:solidFill>
                  <a:srgbClr val="006600"/>
                </a:solidFill>
              </a:endParaRPr>
            </a:p>
          </p:txBody>
        </p:sp>
        <p:sp>
          <p:nvSpPr>
            <p:cNvPr id="8" name="箭號: 向右 7">
              <a:extLst>
                <a:ext uri="{FF2B5EF4-FFF2-40B4-BE49-F238E27FC236}">
                  <a16:creationId xmlns:a16="http://schemas.microsoft.com/office/drawing/2014/main" id="{2BE4887D-C00F-4B23-9B8C-17C3EE18A157}"/>
                </a:ext>
              </a:extLst>
            </p:cNvPr>
            <p:cNvSpPr/>
            <p:nvPr/>
          </p:nvSpPr>
          <p:spPr>
            <a:xfrm rot="7149454">
              <a:off x="7812467" y="1615728"/>
              <a:ext cx="795832" cy="546502"/>
            </a:xfrm>
            <a:prstGeom prst="rightArrow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ln>
              <a:solidFill>
                <a:srgbClr val="006600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6" name="群組 5">
            <a:extLst>
              <a:ext uri="{FF2B5EF4-FFF2-40B4-BE49-F238E27FC236}">
                <a16:creationId xmlns:a16="http://schemas.microsoft.com/office/drawing/2014/main" id="{38592C80-8E80-40EB-826C-62AAAB8A0B1F}"/>
              </a:ext>
            </a:extLst>
          </p:cNvPr>
          <p:cNvGrpSpPr/>
          <p:nvPr/>
        </p:nvGrpSpPr>
        <p:grpSpPr>
          <a:xfrm>
            <a:off x="6768415" y="3899487"/>
            <a:ext cx="4690405" cy="1888428"/>
            <a:chOff x="6768415" y="3899487"/>
            <a:chExt cx="4690405" cy="1888428"/>
          </a:xfrm>
        </p:grpSpPr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26286A02-78FA-4CCB-A3F3-5B35D601B736}"/>
                </a:ext>
              </a:extLst>
            </p:cNvPr>
            <p:cNvSpPr txBox="1"/>
            <p:nvPr/>
          </p:nvSpPr>
          <p:spPr>
            <a:xfrm>
              <a:off x="8391958" y="3899487"/>
              <a:ext cx="306686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TW" altLang="en-US" sz="3600" b="1" dirty="0">
                  <a:solidFill>
                    <a:srgbClr val="FF0066"/>
                  </a:solidFill>
                </a:rPr>
                <a:t>類比輸入腳位</a:t>
              </a:r>
              <a:endParaRPr lang="zh-HK" altLang="en-US" sz="3600" dirty="0">
                <a:solidFill>
                  <a:srgbClr val="FF0066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32BB1C7-85C9-499C-A672-F18224AF791D}"/>
                </a:ext>
              </a:extLst>
            </p:cNvPr>
            <p:cNvSpPr/>
            <p:nvPr/>
          </p:nvSpPr>
          <p:spPr>
            <a:xfrm>
              <a:off x="6768415" y="4847520"/>
              <a:ext cx="1495202" cy="940395"/>
            </a:xfrm>
            <a:prstGeom prst="rect">
              <a:avLst/>
            </a:prstGeom>
            <a:noFill/>
            <a:ln w="762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箭號: 向右 11">
              <a:extLst>
                <a:ext uri="{FF2B5EF4-FFF2-40B4-BE49-F238E27FC236}">
                  <a16:creationId xmlns:a16="http://schemas.microsoft.com/office/drawing/2014/main" id="{E228BA6E-68BB-446F-AAD4-F0807F9DAFCD}"/>
                </a:ext>
              </a:extLst>
            </p:cNvPr>
            <p:cNvSpPr/>
            <p:nvPr/>
          </p:nvSpPr>
          <p:spPr>
            <a:xfrm rot="8091988">
              <a:off x="7975383" y="4726417"/>
              <a:ext cx="895297" cy="546502"/>
            </a:xfrm>
            <a:prstGeom prst="rightArrow">
              <a:avLst/>
            </a:prstGeom>
            <a:gradFill flip="none" rotWithShape="1">
              <a:gsLst>
                <a:gs pos="0">
                  <a:srgbClr val="FF0066">
                    <a:tint val="66000"/>
                    <a:satMod val="160000"/>
                  </a:srgbClr>
                </a:gs>
                <a:gs pos="50000">
                  <a:srgbClr val="FF0066">
                    <a:tint val="44500"/>
                    <a:satMod val="160000"/>
                  </a:srgbClr>
                </a:gs>
                <a:gs pos="100000">
                  <a:srgbClr val="FF0066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solidFill>
                <a:srgbClr val="FF000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" name="群組 6">
            <a:extLst>
              <a:ext uri="{FF2B5EF4-FFF2-40B4-BE49-F238E27FC236}">
                <a16:creationId xmlns:a16="http://schemas.microsoft.com/office/drawing/2014/main" id="{D23E4254-B257-44FC-B1A5-094B24234277}"/>
              </a:ext>
            </a:extLst>
          </p:cNvPr>
          <p:cNvGrpSpPr/>
          <p:nvPr/>
        </p:nvGrpSpPr>
        <p:grpSpPr>
          <a:xfrm>
            <a:off x="4858543" y="4847520"/>
            <a:ext cx="3231894" cy="2010480"/>
            <a:chOff x="4831910" y="4847520"/>
            <a:chExt cx="3231894" cy="201048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7A3DE8F-C8E9-41AE-BD2A-11BDBAF1CB60}"/>
                </a:ext>
              </a:extLst>
            </p:cNvPr>
            <p:cNvSpPr/>
            <p:nvPr/>
          </p:nvSpPr>
          <p:spPr>
            <a:xfrm>
              <a:off x="5733195" y="4847520"/>
              <a:ext cx="882820" cy="940395"/>
            </a:xfrm>
            <a:prstGeom prst="rect">
              <a:avLst/>
            </a:prstGeom>
            <a:noFill/>
            <a:ln w="762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文字方塊 19">
              <a:extLst>
                <a:ext uri="{FF2B5EF4-FFF2-40B4-BE49-F238E27FC236}">
                  <a16:creationId xmlns:a16="http://schemas.microsoft.com/office/drawing/2014/main" id="{3B741D66-99F5-4549-8295-312BEAE3F3C4}"/>
                </a:ext>
              </a:extLst>
            </p:cNvPr>
            <p:cNvSpPr txBox="1"/>
            <p:nvPr/>
          </p:nvSpPr>
          <p:spPr>
            <a:xfrm>
              <a:off x="4831910" y="6211669"/>
              <a:ext cx="323189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3600" b="1" dirty="0">
                  <a:solidFill>
                    <a:srgbClr val="0000FF"/>
                  </a:solidFill>
                </a:rPr>
                <a:t>3.3V, 5V, GND</a:t>
              </a:r>
              <a:endParaRPr lang="zh-HK" altLang="en-US" sz="3600" dirty="0">
                <a:solidFill>
                  <a:srgbClr val="0000FF"/>
                </a:solidFill>
              </a:endParaRPr>
            </a:p>
          </p:txBody>
        </p:sp>
        <p:sp>
          <p:nvSpPr>
            <p:cNvPr id="21" name="箭號: 向右 20">
              <a:extLst>
                <a:ext uri="{FF2B5EF4-FFF2-40B4-BE49-F238E27FC236}">
                  <a16:creationId xmlns:a16="http://schemas.microsoft.com/office/drawing/2014/main" id="{82D4E53B-9D0D-4FB5-9EFF-A61A32498A27}"/>
                </a:ext>
              </a:extLst>
            </p:cNvPr>
            <p:cNvSpPr/>
            <p:nvPr/>
          </p:nvSpPr>
          <p:spPr>
            <a:xfrm rot="16200000">
              <a:off x="5901355" y="5713340"/>
              <a:ext cx="546501" cy="546502"/>
            </a:xfrm>
            <a:prstGeom prst="rightArrow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ln>
              <a:solidFill>
                <a:srgbClr val="0000FF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60B947CE-CE6B-46D9-8126-52D6B436C148}"/>
              </a:ext>
            </a:extLst>
          </p:cNvPr>
          <p:cNvSpPr/>
          <p:nvPr/>
        </p:nvSpPr>
        <p:spPr>
          <a:xfrm>
            <a:off x="8778483" y="1535741"/>
            <a:ext cx="2671994" cy="1216767"/>
          </a:xfrm>
          <a:prstGeom prst="roundRect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/>
              <a:t>數位訊號</a:t>
            </a:r>
            <a:endParaRPr lang="en-US" altLang="zh-TW" sz="3200" b="1" dirty="0"/>
          </a:p>
          <a:p>
            <a:pPr algn="ctr"/>
            <a:r>
              <a:rPr lang="en-US" altLang="zh-TW" sz="3200" b="1" dirty="0"/>
              <a:t>0</a:t>
            </a:r>
            <a:r>
              <a:rPr lang="zh-TW" altLang="en-US" sz="3200" b="1" dirty="0"/>
              <a:t>或</a:t>
            </a:r>
            <a:r>
              <a:rPr lang="en-US" altLang="zh-TW" sz="3200" b="1" dirty="0"/>
              <a:t>1</a:t>
            </a:r>
            <a:endParaRPr lang="zh-HK" altLang="en-US" sz="3200" b="1" dirty="0"/>
          </a:p>
        </p:txBody>
      </p:sp>
      <p:sp>
        <p:nvSpPr>
          <p:cNvPr id="22" name="矩形: 圓角 21">
            <a:extLst>
              <a:ext uri="{FF2B5EF4-FFF2-40B4-BE49-F238E27FC236}">
                <a16:creationId xmlns:a16="http://schemas.microsoft.com/office/drawing/2014/main" id="{18AA3A02-D7C4-4C52-9828-AE6264DE14C5}"/>
              </a:ext>
            </a:extLst>
          </p:cNvPr>
          <p:cNvSpPr/>
          <p:nvPr/>
        </p:nvSpPr>
        <p:spPr>
          <a:xfrm>
            <a:off x="8975673" y="4746903"/>
            <a:ext cx="2671994" cy="1216767"/>
          </a:xfrm>
          <a:prstGeom prst="roundRect">
            <a:avLst/>
          </a:prstGeom>
          <a:solidFill>
            <a:srgbClr val="FF0066"/>
          </a:solidFill>
          <a:ln>
            <a:solidFill>
              <a:srgbClr val="FF0066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/>
              <a:t>類比訊號</a:t>
            </a:r>
            <a:endParaRPr lang="en-US" altLang="zh-TW" sz="3200" b="1" dirty="0"/>
          </a:p>
          <a:p>
            <a:pPr algn="ctr"/>
            <a:r>
              <a:rPr lang="en-US" altLang="zh-TW" sz="3200" b="1" dirty="0"/>
              <a:t>0</a:t>
            </a:r>
            <a:r>
              <a:rPr lang="zh-TW" altLang="en-US" sz="3200" b="1" dirty="0"/>
              <a:t>至</a:t>
            </a:r>
            <a:r>
              <a:rPr lang="en-US" altLang="zh-TW" sz="3200" b="1" dirty="0"/>
              <a:t>1023</a:t>
            </a:r>
            <a:endParaRPr lang="zh-HK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88943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現貨Arduino Sensor Shield V5.0 感測器擴展板| 露天拍賣">
            <a:extLst>
              <a:ext uri="{FF2B5EF4-FFF2-40B4-BE49-F238E27FC236}">
                <a16:creationId xmlns:a16="http://schemas.microsoft.com/office/drawing/2014/main" id="{F3D53538-0348-E8E5-4D91-FBC37536E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9900" y="1802014"/>
            <a:ext cx="4336278" cy="4353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5400" b="1" dirty="0">
                <a:solidFill>
                  <a:srgbClr val="6600CC"/>
                </a:solidFill>
              </a:rPr>
              <a:t>Arduino </a:t>
            </a:r>
            <a:r>
              <a:rPr lang="zh-TW" altLang="en-US" sz="5400" b="1" dirty="0">
                <a:solidFill>
                  <a:srgbClr val="6600CC"/>
                </a:solidFill>
              </a:rPr>
              <a:t>擴展板簡介</a:t>
            </a:r>
            <a:endParaRPr lang="zh-HK" altLang="en-US" sz="5400" b="1" dirty="0">
              <a:solidFill>
                <a:srgbClr val="6600CC"/>
              </a:solidFill>
            </a:endParaRPr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326E824B-7DD4-474E-AF2B-EAA95D16A47F}"/>
              </a:ext>
            </a:extLst>
          </p:cNvPr>
          <p:cNvGrpSpPr/>
          <p:nvPr/>
        </p:nvGrpSpPr>
        <p:grpSpPr>
          <a:xfrm>
            <a:off x="3154261" y="823325"/>
            <a:ext cx="7436909" cy="3050709"/>
            <a:chOff x="3154261" y="823325"/>
            <a:chExt cx="7436909" cy="3050709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5C9FD5B-D1A2-4B3A-A28B-7D09AD6E3603}"/>
                </a:ext>
              </a:extLst>
            </p:cNvPr>
            <p:cNvSpPr/>
            <p:nvPr/>
          </p:nvSpPr>
          <p:spPr>
            <a:xfrm>
              <a:off x="3154261" y="2983966"/>
              <a:ext cx="3959604" cy="890068"/>
            </a:xfrm>
            <a:prstGeom prst="rect">
              <a:avLst/>
            </a:prstGeom>
            <a:noFill/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6" name="文字方塊 15">
              <a:extLst>
                <a:ext uri="{FF2B5EF4-FFF2-40B4-BE49-F238E27FC236}">
                  <a16:creationId xmlns:a16="http://schemas.microsoft.com/office/drawing/2014/main" id="{338AD7BA-30EC-4C5F-9503-31312DEF122E}"/>
                </a:ext>
              </a:extLst>
            </p:cNvPr>
            <p:cNvSpPr txBox="1"/>
            <p:nvPr/>
          </p:nvSpPr>
          <p:spPr>
            <a:xfrm>
              <a:off x="6254892" y="823325"/>
              <a:ext cx="43362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endParaRPr lang="zh-TW" altLang="zh-HK" sz="18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endParaRPr>
            </a:p>
          </p:txBody>
        </p:sp>
        <p:sp>
          <p:nvSpPr>
            <p:cNvPr id="8" name="箭號: 向右 7">
              <a:extLst>
                <a:ext uri="{FF2B5EF4-FFF2-40B4-BE49-F238E27FC236}">
                  <a16:creationId xmlns:a16="http://schemas.microsoft.com/office/drawing/2014/main" id="{2BE4887D-C00F-4B23-9B8C-17C3EE18A157}"/>
                </a:ext>
              </a:extLst>
            </p:cNvPr>
            <p:cNvSpPr/>
            <p:nvPr/>
          </p:nvSpPr>
          <p:spPr>
            <a:xfrm rot="7149454">
              <a:off x="6992811" y="2343387"/>
              <a:ext cx="795832" cy="546502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6" name="群組 5">
            <a:extLst>
              <a:ext uri="{FF2B5EF4-FFF2-40B4-BE49-F238E27FC236}">
                <a16:creationId xmlns:a16="http://schemas.microsoft.com/office/drawing/2014/main" id="{38592C80-8E80-40EB-826C-62AAAB8A0B1F}"/>
              </a:ext>
            </a:extLst>
          </p:cNvPr>
          <p:cNvGrpSpPr/>
          <p:nvPr/>
        </p:nvGrpSpPr>
        <p:grpSpPr>
          <a:xfrm>
            <a:off x="5412047" y="3717757"/>
            <a:ext cx="5154164" cy="1273693"/>
            <a:chOff x="6768415" y="4104056"/>
            <a:chExt cx="5154164" cy="1273693"/>
          </a:xfrm>
        </p:grpSpPr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26286A02-78FA-4CCB-A3F3-5B35D601B736}"/>
                </a:ext>
              </a:extLst>
            </p:cNvPr>
            <p:cNvSpPr txBox="1"/>
            <p:nvPr/>
          </p:nvSpPr>
          <p:spPr>
            <a:xfrm>
              <a:off x="8855717" y="4104056"/>
              <a:ext cx="306686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HK" sz="3600" b="1" kern="100" dirty="0">
                  <a:solidFill>
                    <a:srgbClr val="FF0066"/>
                  </a:solidFill>
                  <a:effectLst/>
                  <a:latin typeface="微軟正黑體" panose="020B0604030504040204" pitchFamily="34" charset="-120"/>
                  <a:ea typeface="新細明體" panose="02020500000000000000" pitchFamily="18" charset="-120"/>
                  <a:cs typeface="Calibri" panose="020F0502020204030204" pitchFamily="34" charset="0"/>
                </a:rPr>
                <a:t>I2C</a:t>
              </a:r>
              <a:r>
                <a:rPr lang="zh-TW" altLang="zh-HK" sz="3600" b="1" kern="100" dirty="0">
                  <a:solidFill>
                    <a:srgbClr val="FF0066"/>
                  </a:solidFill>
                  <a:effectLst/>
                  <a:latin typeface="Times New Roman" panose="02020603050405020304" pitchFamily="18" charset="0"/>
                  <a:ea typeface="微軟正黑體" panose="020B0604030504040204" pitchFamily="34" charset="-120"/>
                  <a:cs typeface="Calibri" panose="020F0502020204030204" pitchFamily="34" charset="0"/>
                </a:rPr>
                <a:t>輸入</a:t>
              </a:r>
              <a:endParaRPr lang="zh-TW" altLang="zh-HK" sz="3600" b="1" kern="100" dirty="0">
                <a:solidFill>
                  <a:srgbClr val="FF0066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32BB1C7-85C9-499C-A672-F18224AF791D}"/>
                </a:ext>
              </a:extLst>
            </p:cNvPr>
            <p:cNvSpPr/>
            <p:nvPr/>
          </p:nvSpPr>
          <p:spPr>
            <a:xfrm>
              <a:off x="6768415" y="4847520"/>
              <a:ext cx="1273979" cy="530229"/>
            </a:xfrm>
            <a:prstGeom prst="rect">
              <a:avLst/>
            </a:prstGeom>
            <a:noFill/>
            <a:ln w="762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箭號: 向右 11">
              <a:extLst>
                <a:ext uri="{FF2B5EF4-FFF2-40B4-BE49-F238E27FC236}">
                  <a16:creationId xmlns:a16="http://schemas.microsoft.com/office/drawing/2014/main" id="{E228BA6E-68BB-446F-AAD4-F0807F9DAFCD}"/>
                </a:ext>
              </a:extLst>
            </p:cNvPr>
            <p:cNvSpPr/>
            <p:nvPr/>
          </p:nvSpPr>
          <p:spPr>
            <a:xfrm rot="8091988">
              <a:off x="8107705" y="4511640"/>
              <a:ext cx="709694" cy="546502"/>
            </a:xfrm>
            <a:prstGeom prst="rightArrow">
              <a:avLst/>
            </a:prstGeom>
            <a:gradFill flip="none" rotWithShape="1">
              <a:gsLst>
                <a:gs pos="0">
                  <a:srgbClr val="FF0066">
                    <a:tint val="66000"/>
                    <a:satMod val="160000"/>
                  </a:srgbClr>
                </a:gs>
                <a:gs pos="50000">
                  <a:srgbClr val="FF0066">
                    <a:tint val="44500"/>
                    <a:satMod val="160000"/>
                  </a:srgbClr>
                </a:gs>
                <a:gs pos="100000">
                  <a:srgbClr val="FF0066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solidFill>
                <a:srgbClr val="FF000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" name="群組 6">
            <a:extLst>
              <a:ext uri="{FF2B5EF4-FFF2-40B4-BE49-F238E27FC236}">
                <a16:creationId xmlns:a16="http://schemas.microsoft.com/office/drawing/2014/main" id="{D23E4254-B257-44FC-B1A5-094B24234277}"/>
              </a:ext>
            </a:extLst>
          </p:cNvPr>
          <p:cNvGrpSpPr/>
          <p:nvPr/>
        </p:nvGrpSpPr>
        <p:grpSpPr>
          <a:xfrm>
            <a:off x="2931273" y="3987205"/>
            <a:ext cx="2445890" cy="940395"/>
            <a:chOff x="7291042" y="5335498"/>
            <a:chExt cx="2609428" cy="94039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7A3DE8F-C8E9-41AE-BD2A-11BDBAF1CB60}"/>
                </a:ext>
              </a:extLst>
            </p:cNvPr>
            <p:cNvSpPr/>
            <p:nvPr/>
          </p:nvSpPr>
          <p:spPr>
            <a:xfrm>
              <a:off x="8372794" y="5335498"/>
              <a:ext cx="1527676" cy="940395"/>
            </a:xfrm>
            <a:prstGeom prst="rect">
              <a:avLst/>
            </a:prstGeom>
            <a:noFill/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箭號: 向右 20">
              <a:extLst>
                <a:ext uri="{FF2B5EF4-FFF2-40B4-BE49-F238E27FC236}">
                  <a16:creationId xmlns:a16="http://schemas.microsoft.com/office/drawing/2014/main" id="{82D4E53B-9D0D-4FB5-9EFF-A61A32498A27}"/>
                </a:ext>
              </a:extLst>
            </p:cNvPr>
            <p:cNvSpPr/>
            <p:nvPr/>
          </p:nvSpPr>
          <p:spPr>
            <a:xfrm rot="1333500">
              <a:off x="7291042" y="5453051"/>
              <a:ext cx="1035763" cy="575881"/>
            </a:xfrm>
            <a:prstGeom prst="rightArrow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ln>
              <a:solidFill>
                <a:srgbClr val="92D05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60B947CE-CE6B-46D9-8126-52D6B436C148}"/>
              </a:ext>
            </a:extLst>
          </p:cNvPr>
          <p:cNvSpPr/>
          <p:nvPr/>
        </p:nvSpPr>
        <p:spPr>
          <a:xfrm>
            <a:off x="7757250" y="1557759"/>
            <a:ext cx="4336278" cy="1216767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zh-HK" sz="3200" b="1" kern="100" dirty="0">
                <a:solidFill>
                  <a:schemeClr val="bg1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數碼輸入</a:t>
            </a:r>
            <a:r>
              <a:rPr lang="en-US" altLang="zh-HK" sz="3200" b="1" kern="100" dirty="0">
                <a:solidFill>
                  <a:schemeClr val="bg1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/</a:t>
            </a:r>
            <a:r>
              <a:rPr lang="zh-TW" altLang="zh-HK" sz="3200" b="1" kern="100" dirty="0">
                <a:solidFill>
                  <a:schemeClr val="bg1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輸出</a:t>
            </a:r>
            <a:endParaRPr lang="zh-TW" altLang="zh-HK" sz="3200" b="1" kern="100" dirty="0">
              <a:solidFill>
                <a:schemeClr val="bg1"/>
              </a:solidFill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algn="ctr"/>
            <a:r>
              <a:rPr lang="en-US" altLang="zh-HK" sz="3200" b="1" kern="100" dirty="0">
                <a:solidFill>
                  <a:schemeClr val="bg1"/>
                </a:solidFill>
                <a:latin typeface="微軟正黑體" panose="020B0604030504040204" pitchFamily="34" charset="-120"/>
                <a:ea typeface="新細明體" panose="02020500000000000000" pitchFamily="18" charset="-120"/>
                <a:cs typeface="Calibri" panose="020F0502020204030204" pitchFamily="34" charset="0"/>
              </a:rPr>
              <a:t>Digital Input/output</a:t>
            </a:r>
            <a:endParaRPr lang="zh-TW" altLang="zh-HK" sz="3200" b="1" kern="100" dirty="0">
              <a:solidFill>
                <a:schemeClr val="bg1"/>
              </a:solidFill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  <p:sp>
        <p:nvSpPr>
          <p:cNvPr id="22" name="矩形: 圓角 21">
            <a:extLst>
              <a:ext uri="{FF2B5EF4-FFF2-40B4-BE49-F238E27FC236}">
                <a16:creationId xmlns:a16="http://schemas.microsoft.com/office/drawing/2014/main" id="{18AA3A02-D7C4-4C52-9828-AE6264DE14C5}"/>
              </a:ext>
            </a:extLst>
          </p:cNvPr>
          <p:cNvSpPr/>
          <p:nvPr/>
        </p:nvSpPr>
        <p:spPr>
          <a:xfrm>
            <a:off x="243072" y="3147321"/>
            <a:ext cx="2671994" cy="1216767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/>
              <a:t>模擬訊號</a:t>
            </a:r>
            <a:endParaRPr lang="en-US" altLang="zh-TW" sz="3200" b="1" dirty="0"/>
          </a:p>
          <a:p>
            <a:pPr algn="ctr"/>
            <a:r>
              <a:rPr lang="en-US" altLang="zh-TW" sz="3200" b="1" dirty="0"/>
              <a:t>0</a:t>
            </a:r>
            <a:r>
              <a:rPr lang="zh-TW" altLang="en-US" sz="3200" b="1" dirty="0"/>
              <a:t>至</a:t>
            </a:r>
            <a:r>
              <a:rPr lang="en-US" altLang="zh-TW" sz="3200" b="1" dirty="0"/>
              <a:t>1023</a:t>
            </a:r>
            <a:endParaRPr lang="zh-HK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85448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91D539-951B-41ED-ACE9-566EC2BE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5400" b="1" dirty="0">
                <a:solidFill>
                  <a:srgbClr val="6600CC"/>
                </a:solidFill>
              </a:rPr>
              <a:t>Arduino </a:t>
            </a:r>
            <a:r>
              <a:rPr lang="zh-TW" altLang="en-US" sz="5400" b="1" dirty="0">
                <a:solidFill>
                  <a:srgbClr val="6600CC"/>
                </a:solidFill>
              </a:rPr>
              <a:t>開發軟件</a:t>
            </a:r>
            <a:endParaRPr lang="zh-HK" altLang="en-US" sz="5400" b="1" dirty="0">
              <a:solidFill>
                <a:srgbClr val="6600CC"/>
              </a:solidFill>
            </a:endParaRPr>
          </a:p>
        </p:txBody>
      </p:sp>
      <p:sp>
        <p:nvSpPr>
          <p:cNvPr id="20" name="內容版面配置區 19">
            <a:extLst>
              <a:ext uri="{FF2B5EF4-FFF2-40B4-BE49-F238E27FC236}">
                <a16:creationId xmlns:a16="http://schemas.microsoft.com/office/drawing/2014/main" id="{FFD4F971-26DF-4FF7-8348-785796BF1A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30401"/>
            <a:ext cx="8961616" cy="4110962"/>
          </a:xfrm>
        </p:spPr>
        <p:txBody>
          <a:bodyPr>
            <a:normAutofit/>
          </a:bodyPr>
          <a:lstStyle/>
          <a:p>
            <a:r>
              <a:rPr lang="zh-TW" altLang="zh-HK" sz="3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安裝</a:t>
            </a:r>
            <a:r>
              <a:rPr lang="en-US" altLang="zh-HK" sz="3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Arduino </a:t>
            </a:r>
            <a:r>
              <a:rPr lang="zh-TW" altLang="zh-HK" sz="3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開發工具軟體</a:t>
            </a:r>
            <a:r>
              <a:rPr lang="en-US" altLang="zh-HK" sz="3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IDE</a:t>
            </a:r>
          </a:p>
          <a:p>
            <a:pPr marL="0" indent="0">
              <a:buNone/>
            </a:pPr>
            <a:r>
              <a:rPr lang="en-US" altLang="zh-HK" sz="3600" kern="100" dirty="0">
                <a:effectLst/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https://www.arduino.cc/en/software</a:t>
            </a:r>
            <a:endParaRPr lang="en-US" altLang="zh-HK" sz="3600" kern="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HK" altLang="en-US" sz="36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1CC4E857-E1BB-8E35-C70D-F4BF86DC01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715" y="3245460"/>
            <a:ext cx="5662798" cy="3364282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34F99822-5AA1-76A2-B35A-DF130F8179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6277" y="3985882"/>
            <a:ext cx="5152008" cy="204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96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11BE41A1-26D3-4EA9-B821-99C1832C87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HK" b="1" dirty="0">
                <a:solidFill>
                  <a:srgbClr val="6600CC"/>
                </a:solidFill>
              </a:rPr>
              <a:t>Arduino</a:t>
            </a:r>
            <a:r>
              <a:rPr lang="zh-TW" altLang="en-US" b="1" dirty="0">
                <a:solidFill>
                  <a:srgbClr val="6600CC"/>
                </a:solidFill>
              </a:rPr>
              <a:t>編程</a:t>
            </a:r>
            <a:endParaRPr lang="zh-HK" altLang="en-US" b="1" dirty="0">
              <a:solidFill>
                <a:srgbClr val="6600CC"/>
              </a:solidFill>
            </a:endParaRP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ACD401F-087B-4E4D-A09F-C5692A3D0F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72397526"/>
      </p:ext>
    </p:extLst>
  </p:cSld>
  <p:clrMapOvr>
    <a:masterClrMapping/>
  </p:clrMapOvr>
</p:sld>
</file>

<file path=ppt/theme/theme1.xml><?xml version="1.0" encoding="utf-8"?>
<a:theme xmlns:a="http://schemas.openxmlformats.org/drawingml/2006/main" name="多面向">
  <a:themeElements>
    <a:clrScheme name="黃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多面向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多面向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4664</TotalTime>
  <Words>1291</Words>
  <Application>Microsoft Office PowerPoint</Application>
  <PresentationFormat>寬螢幕</PresentationFormat>
  <Paragraphs>259</Paragraphs>
  <Slides>57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57</vt:i4>
      </vt:variant>
    </vt:vector>
  </HeadingPairs>
  <TitlesOfParts>
    <vt:vector size="68" baseType="lpstr">
      <vt:lpstr>微軟正黑體</vt:lpstr>
      <vt:lpstr>新細明體</vt:lpstr>
      <vt:lpstr>Arial</vt:lpstr>
      <vt:lpstr>Calibri</vt:lpstr>
      <vt:lpstr>Tahoma</vt:lpstr>
      <vt:lpstr>Times New Roman</vt:lpstr>
      <vt:lpstr>Trebuchet MS</vt:lpstr>
      <vt:lpstr>Wingdings</vt:lpstr>
      <vt:lpstr>Wingdings 3</vt:lpstr>
      <vt:lpstr>多面向</vt:lpstr>
      <vt:lpstr>點陣圖影像</vt:lpstr>
      <vt:lpstr>STEM教育知識增益系列： 「智能門鎖模型」製作工作坊</vt:lpstr>
      <vt:lpstr>目標</vt:lpstr>
      <vt:lpstr>電子元件</vt:lpstr>
      <vt:lpstr>Arduino簡介及編程</vt:lpstr>
      <vt:lpstr>Arduino 簡介</vt:lpstr>
      <vt:lpstr>Arduino 簡介</vt:lpstr>
      <vt:lpstr>Arduino 擴展板簡介</vt:lpstr>
      <vt:lpstr>Arduino 開發軟件</vt:lpstr>
      <vt:lpstr>Arduino編程</vt:lpstr>
      <vt:lpstr>Arduino 編程</vt:lpstr>
      <vt:lpstr>Arduino 編程</vt:lpstr>
      <vt:lpstr>Arduino 編程</vt:lpstr>
      <vt:lpstr>連接OLED 顯示屏</vt:lpstr>
      <vt:lpstr>連接OLED 顯示屏</vt:lpstr>
      <vt:lpstr>連接OLED 顯示屏</vt:lpstr>
      <vt:lpstr>連接OLED 顯示屏</vt:lpstr>
      <vt:lpstr>連接OLED 顯示屏</vt:lpstr>
      <vt:lpstr>專題研習範例  智能門鎖模型製作</vt:lpstr>
      <vt:lpstr>連接RFID RC522讀寫器</vt:lpstr>
      <vt:lpstr>連接RFID RC522讀寫器</vt:lpstr>
      <vt:lpstr>連接RFID RC522讀寫器</vt:lpstr>
      <vt:lpstr>利用RC522讀寫器讀取智能咭的UID號碼</vt:lpstr>
      <vt:lpstr>讀取智能咭的UID號碼</vt:lpstr>
      <vt:lpstr>讀取智能咭的UID號碼</vt:lpstr>
      <vt:lpstr>連接RFID RC522讀寫器</vt:lpstr>
      <vt:lpstr>連接RFID RC522讀寫器</vt:lpstr>
      <vt:lpstr>將智能卡辨識結果顯示於OLED顯示屏上</vt:lpstr>
      <vt:lpstr>連接RFID RC522讀寫器</vt:lpstr>
      <vt:lpstr>連接RFID RC522讀寫器</vt:lpstr>
      <vt:lpstr>連接RFID RC522讀寫器</vt:lpstr>
      <vt:lpstr>加入伺服馬達控制門鎖開關</vt:lpstr>
      <vt:lpstr>伺服馬達</vt:lpstr>
      <vt:lpstr>連接伺服馬達</vt:lpstr>
      <vt:lpstr>連接伺服馬達</vt:lpstr>
      <vt:lpstr>連接伺服馬達</vt:lpstr>
      <vt:lpstr>「智能門鎖模型」製作</vt:lpstr>
      <vt:lpstr>「智能門鎖模型」製作</vt:lpstr>
      <vt:lpstr>「智能門鎖模型」製作</vt:lpstr>
      <vt:lpstr>「智能門鎖模型」製作</vt:lpstr>
      <vt:lpstr>「智能門鎖模型」製作</vt:lpstr>
      <vt:lpstr>「智能門鎖模型」 3D齒輪</vt:lpstr>
      <vt:lpstr>齒輪及齒條簡介</vt:lpstr>
      <vt:lpstr>齒輪簡介</vt:lpstr>
      <vt:lpstr>齒條簡介</vt:lpstr>
      <vt:lpstr>3D齒輪製作</vt:lpstr>
      <vt:lpstr>3D齒輪製作</vt:lpstr>
      <vt:lpstr>3D齒輪製作</vt:lpstr>
      <vt:lpstr>3D齒輪製作</vt:lpstr>
      <vt:lpstr>3D齒輪製作</vt:lpstr>
      <vt:lpstr>3D齒輪製作</vt:lpstr>
      <vt:lpstr>「智能門鎖模型」 3D門栓齒條</vt:lpstr>
      <vt:lpstr>3D門栓</vt:lpstr>
      <vt:lpstr>3D門栓</vt:lpstr>
      <vt:lpstr>3D門栓</vt:lpstr>
      <vt:lpstr>3D門栓</vt:lpstr>
      <vt:lpstr>跨科協作及建議學習時數</vt:lpstr>
      <vt:lpstr>謝謝各位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STEM教育知識增益系列： 「空氣質素監察儀」</dc:title>
  <dc:creator>Lau Yin Na</dc:creator>
  <cp:lastModifiedBy>WongKang Wai</cp:lastModifiedBy>
  <cp:revision>776</cp:revision>
  <cp:lastPrinted>2021-11-02T01:33:45Z</cp:lastPrinted>
  <dcterms:created xsi:type="dcterms:W3CDTF">2021-10-04T00:51:31Z</dcterms:created>
  <dcterms:modified xsi:type="dcterms:W3CDTF">2023-05-30T05:42:55Z</dcterms:modified>
</cp:coreProperties>
</file>