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Lustria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65">
          <p15:clr>
            <a:srgbClr val="A4A3A4"/>
          </p15:clr>
        </p15:guide>
        <p15:guide id="2" pos="188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XrX2iS/i/v/y7F8IKW4bnkxy7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65" orient="horz"/>
        <p:guide pos="188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Lustri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102a6d79d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102a6d79d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8102a6d79d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102a6d79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8102a6d79d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028020" y="3598339"/>
            <a:ext cx="7080026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SD-panoPhotoInset.png" id="76" name="Google Shape;7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995" y="540085"/>
            <a:ext cx="7656010" cy="38343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2"/>
          <p:cNvSpPr txBox="1"/>
          <p:nvPr>
            <p:ph type="title"/>
          </p:nvPr>
        </p:nvSpPr>
        <p:spPr>
          <a:xfrm>
            <a:off x="685354" y="4565255"/>
            <a:ext cx="7766495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/>
          <p:nvPr>
            <p:ph idx="2" type="pic"/>
          </p:nvPr>
        </p:nvSpPr>
        <p:spPr>
          <a:xfrm>
            <a:off x="926217" y="695010"/>
            <a:ext cx="7285600" cy="3525671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9" name="Google Shape;79;p22"/>
          <p:cNvSpPr txBox="1"/>
          <p:nvPr>
            <p:ph idx="1" type="body"/>
          </p:nvPr>
        </p:nvSpPr>
        <p:spPr>
          <a:xfrm>
            <a:off x="685346" y="5108728"/>
            <a:ext cx="776532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685346" y="608437"/>
            <a:ext cx="776532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>
            <a:off x="685346" y="4295180"/>
            <a:ext cx="7765322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>
            <a:off x="1290484" y="3610033"/>
            <a:ext cx="6564224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2" name="Google Shape;92;p24"/>
          <p:cNvSpPr txBox="1"/>
          <p:nvPr>
            <p:ph idx="2" type="body"/>
          </p:nvPr>
        </p:nvSpPr>
        <p:spPr>
          <a:xfrm>
            <a:off x="685346" y="4304353"/>
            <a:ext cx="7765322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" name="Google Shape;96;p24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b="0" lang="zh-TW" sz="800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/>
          </a:p>
        </p:txBody>
      </p:sp>
      <p:sp>
        <p:nvSpPr>
          <p:cNvPr id="97" name="Google Shape;97;p24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b="0" lang="zh-TW" sz="800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685346" y="2126943"/>
            <a:ext cx="7765322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685339" y="4650556"/>
            <a:ext cx="776414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01" name="Google Shape;101;p25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685346" y="1885950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7" name="Google Shape;107;p26"/>
          <p:cNvSpPr txBox="1"/>
          <p:nvPr>
            <p:ph idx="2" type="body"/>
          </p:nvPr>
        </p:nvSpPr>
        <p:spPr>
          <a:xfrm>
            <a:off x="685346" y="2571750"/>
            <a:ext cx="2475738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8" name="Google Shape;108;p26"/>
          <p:cNvSpPr txBox="1"/>
          <p:nvPr>
            <p:ph idx="3" type="body"/>
          </p:nvPr>
        </p:nvSpPr>
        <p:spPr>
          <a:xfrm>
            <a:off x="3335033" y="1885950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9" name="Google Shape;109;p26"/>
          <p:cNvSpPr txBox="1"/>
          <p:nvPr>
            <p:ph idx="4" type="body"/>
          </p:nvPr>
        </p:nvSpPr>
        <p:spPr>
          <a:xfrm>
            <a:off x="3331076" y="2571750"/>
            <a:ext cx="2475738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0" name="Google Shape;110;p26"/>
          <p:cNvSpPr txBox="1"/>
          <p:nvPr>
            <p:ph idx="5" type="body"/>
          </p:nvPr>
        </p:nvSpPr>
        <p:spPr>
          <a:xfrm>
            <a:off x="5974929" y="1885950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11" name="Google Shape;111;p26"/>
          <p:cNvSpPr txBox="1"/>
          <p:nvPr>
            <p:ph idx="6" type="body"/>
          </p:nvPr>
        </p:nvSpPr>
        <p:spPr>
          <a:xfrm>
            <a:off x="5974929" y="2571750"/>
            <a:ext cx="2475738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2" name="Google Shape;112;p26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SD-3colPhotoInset.png" id="116" name="Google Shape;1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9239" y="1826045"/>
            <a:ext cx="2529046" cy="1833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SD-3colPhotoInset.png" id="117" name="Google Shape;11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3813" y="1826045"/>
            <a:ext cx="2529046" cy="1833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SD-3colPhotoInset.png" id="118" name="Google Shape;11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21715" y="1826045"/>
            <a:ext cx="2529046" cy="183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685346" y="3904106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1" name="Google Shape;121;p27"/>
          <p:cNvSpPr/>
          <p:nvPr>
            <p:ph idx="2" type="pic"/>
          </p:nvPr>
        </p:nvSpPr>
        <p:spPr>
          <a:xfrm>
            <a:off x="763577" y="1938918"/>
            <a:ext cx="2319276" cy="160295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3" type="body"/>
          </p:nvPr>
        </p:nvSpPr>
        <p:spPr>
          <a:xfrm>
            <a:off x="685346" y="4480369"/>
            <a:ext cx="2475738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3" name="Google Shape;123;p27"/>
          <p:cNvSpPr txBox="1"/>
          <p:nvPr>
            <p:ph idx="4" type="body"/>
          </p:nvPr>
        </p:nvSpPr>
        <p:spPr>
          <a:xfrm>
            <a:off x="3332091" y="3904106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4" name="Google Shape;124;p27"/>
          <p:cNvSpPr/>
          <p:nvPr>
            <p:ph idx="5" type="pic"/>
          </p:nvPr>
        </p:nvSpPr>
        <p:spPr>
          <a:xfrm>
            <a:off x="3409307" y="1939094"/>
            <a:ext cx="2319276" cy="160816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6" type="body"/>
          </p:nvPr>
        </p:nvSpPr>
        <p:spPr>
          <a:xfrm>
            <a:off x="3331075" y="4480368"/>
            <a:ext cx="2476753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6" name="Google Shape;126;p27"/>
          <p:cNvSpPr txBox="1"/>
          <p:nvPr>
            <p:ph idx="7" type="body"/>
          </p:nvPr>
        </p:nvSpPr>
        <p:spPr>
          <a:xfrm>
            <a:off x="5975023" y="3904106"/>
            <a:ext cx="2475738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7" name="Google Shape;127;p27"/>
          <p:cNvSpPr/>
          <p:nvPr>
            <p:ph idx="8" type="pic"/>
          </p:nvPr>
        </p:nvSpPr>
        <p:spPr>
          <a:xfrm>
            <a:off x="6056774" y="1934432"/>
            <a:ext cx="2319276" cy="160729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9" type="body"/>
          </p:nvPr>
        </p:nvSpPr>
        <p:spPr>
          <a:xfrm>
            <a:off x="5974929" y="4480366"/>
            <a:ext cx="2475738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9" name="Google Shape;129;p27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" type="body"/>
          </p:nvPr>
        </p:nvSpPr>
        <p:spPr>
          <a:xfrm rot="5400000">
            <a:off x="2538632" y="-120836"/>
            <a:ext cx="4058751" cy="776532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title"/>
          </p:nvPr>
        </p:nvSpPr>
        <p:spPr>
          <a:xfrm rot="5400000">
            <a:off x="5003184" y="2343718"/>
            <a:ext cx="5181601" cy="171336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" type="body"/>
          </p:nvPr>
        </p:nvSpPr>
        <p:spPr>
          <a:xfrm rot="5400000">
            <a:off x="1063373" y="231574"/>
            <a:ext cx="5181601" cy="59376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971551" y="1761068"/>
            <a:ext cx="7192913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971551" y="3589879"/>
            <a:ext cx="7192913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685347" y="1732449"/>
            <a:ext cx="3795373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52169" y="1732450"/>
            <a:ext cx="3798499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SD-compPhotoInset.png" id="41" name="Google Shape;4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345" y="1770323"/>
            <a:ext cx="3787423" cy="4112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SD-compPhotoInset.png" id="42" name="Google Shape;4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63245" y="1770323"/>
            <a:ext cx="3787423" cy="411295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754404" y="1835254"/>
            <a:ext cx="3657258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2" type="body"/>
          </p:nvPr>
        </p:nvSpPr>
        <p:spPr>
          <a:xfrm>
            <a:off x="754404" y="2380138"/>
            <a:ext cx="3657258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3" type="body"/>
          </p:nvPr>
        </p:nvSpPr>
        <p:spPr>
          <a:xfrm>
            <a:off x="4721225" y="1835255"/>
            <a:ext cx="3671498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7" name="Google Shape;47;p17"/>
          <p:cNvSpPr txBox="1"/>
          <p:nvPr>
            <p:ph idx="4" type="body"/>
          </p:nvPr>
        </p:nvSpPr>
        <p:spPr>
          <a:xfrm>
            <a:off x="4721225" y="2380138"/>
            <a:ext cx="3671498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685347" y="609600"/>
            <a:ext cx="2780167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ustria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3641725" y="609600"/>
            <a:ext cx="4808943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2" type="body"/>
          </p:nvPr>
        </p:nvSpPr>
        <p:spPr>
          <a:xfrm>
            <a:off x="685347" y="2431518"/>
            <a:ext cx="2780167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64" name="Google Shape;64;p20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SD-vertPhotoInset.png" id="68" name="Google Shape;6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44987" y="609923"/>
            <a:ext cx="3428146" cy="5205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1"/>
          <p:cNvSpPr txBox="1"/>
          <p:nvPr>
            <p:ph type="title"/>
          </p:nvPr>
        </p:nvSpPr>
        <p:spPr>
          <a:xfrm>
            <a:off x="685347" y="609923"/>
            <a:ext cx="3924676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/>
          <p:nvPr>
            <p:ph idx="2" type="pic"/>
          </p:nvPr>
        </p:nvSpPr>
        <p:spPr>
          <a:xfrm>
            <a:off x="4976728" y="743989"/>
            <a:ext cx="3165375" cy="4912822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1" name="Google Shape;71;p21"/>
          <p:cNvSpPr txBox="1"/>
          <p:nvPr>
            <p:ph idx="1" type="body"/>
          </p:nvPr>
        </p:nvSpPr>
        <p:spPr>
          <a:xfrm>
            <a:off x="685347" y="2439261"/>
            <a:ext cx="3924676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72" name="Google Shape;72;p21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b="0" i="0" sz="4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0861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b="0" i="0" sz="18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99719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908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908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908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908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908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90829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KAx390oVKuo" TargetMode="External"/><Relationship Id="rId4" Type="http://schemas.openxmlformats.org/officeDocument/2006/relationships/hyperlink" Target="https://www.youtube.com/watch?v=i-VMtmQF16o" TargetMode="External"/><Relationship Id="rId5" Type="http://schemas.openxmlformats.org/officeDocument/2006/relationships/hyperlink" Target="https://www.youtube.com/watch?v=sNEcG40vEN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stria"/>
              <a:buNone/>
            </a:pPr>
            <a:r>
              <a:rPr b="1" lang="zh-TW" sz="4800"/>
              <a:t>等角圖</a:t>
            </a:r>
            <a:br>
              <a:rPr b="1" lang="zh-TW" sz="4800"/>
            </a:br>
            <a:r>
              <a:rPr b="1" lang="zh-TW" sz="4800"/>
              <a:t>Isometric Drawing</a:t>
            </a:r>
            <a:endParaRPr b="1" sz="4800"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1371600" y="4869160"/>
            <a:ext cx="6400800" cy="76964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設計與科技科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102a6d79d_0_21"/>
          <p:cNvSpPr txBox="1"/>
          <p:nvPr>
            <p:ph type="title"/>
          </p:nvPr>
        </p:nvSpPr>
        <p:spPr>
          <a:xfrm>
            <a:off x="685346" y="609600"/>
            <a:ext cx="7765200" cy="970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總結</a:t>
            </a:r>
            <a:endParaRPr/>
          </a:p>
        </p:txBody>
      </p:sp>
      <p:sp>
        <p:nvSpPr>
          <p:cNvPr id="285" name="Google Shape;285;g8102a6d79d_0_21"/>
          <p:cNvSpPr txBox="1"/>
          <p:nvPr>
            <p:ph idx="1" type="body"/>
          </p:nvPr>
        </p:nvSpPr>
        <p:spPr>
          <a:xfrm>
            <a:off x="685350" y="1633375"/>
            <a:ext cx="2880900" cy="362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zh-TW"/>
              <a:t>方盒法</a:t>
            </a:r>
            <a:r>
              <a:rPr lang="zh-TW"/>
              <a:t>步驟: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1. 選擇物體方向角度以表示最多細節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2. 選擇等角軸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3. 草繪方框</a:t>
            </a:r>
            <a:r>
              <a:rPr lang="zh-TW"/>
              <a:t>構圖線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4. 畫上細節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5. 將不必要的構圖線擦淨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6. 加深輪廓線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g8102a6d79d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6125" y="1683175"/>
            <a:ext cx="5348575" cy="35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8102a6d79d_0_21"/>
          <p:cNvSpPr txBox="1"/>
          <p:nvPr/>
        </p:nvSpPr>
        <p:spPr>
          <a:xfrm>
            <a:off x="613775" y="5205800"/>
            <a:ext cx="32679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*隱藏線（虛線）通常不畫，</a:t>
            </a:r>
            <a:endParaRPr sz="1800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如無法明確表達物件形狀時，</a:t>
            </a:r>
            <a:endParaRPr sz="1800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才可加畫部分隱藏線</a:t>
            </a:r>
            <a:endParaRPr sz="1800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b="1" lang="zh-TW"/>
              <a:t>介紹</a:t>
            </a:r>
            <a:endParaRPr b="1"/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1" lang="zh-TW" sz="2800"/>
              <a:t>等角圖是常用的三維(3D) 立體圖</a:t>
            </a:r>
            <a:endParaRPr b="1" sz="2800"/>
          </a:p>
          <a:p>
            <a:pPr indent="-217100" lvl="0" marL="34290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166" y="3300324"/>
            <a:ext cx="2103163" cy="217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4">
            <a:alphaModFix/>
          </a:blip>
          <a:srcRect b="16400" l="26128" r="25109" t="9051"/>
          <a:stretch/>
        </p:blipFill>
        <p:spPr>
          <a:xfrm>
            <a:off x="6416618" y="2492896"/>
            <a:ext cx="1944216" cy="321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5">
            <a:alphaModFix/>
          </a:blip>
          <a:srcRect b="26398" l="0" r="73625" t="0"/>
          <a:stretch/>
        </p:blipFill>
        <p:spPr>
          <a:xfrm>
            <a:off x="3630591" y="2708920"/>
            <a:ext cx="1872208" cy="3163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457200" y="-67551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t/>
            </a:r>
            <a:endParaRPr/>
          </a:p>
        </p:txBody>
      </p:sp>
      <p:sp>
        <p:nvSpPr>
          <p:cNvPr id="164" name="Google Shape;164;p4"/>
          <p:cNvSpPr txBox="1"/>
          <p:nvPr>
            <p:ph idx="1" type="body"/>
          </p:nvPr>
        </p:nvSpPr>
        <p:spPr>
          <a:xfrm>
            <a:off x="742924" y="1324789"/>
            <a:ext cx="8229600" cy="483320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1" lang="zh-TW" sz="2800"/>
              <a:t>等角圖同時展示物體的正面、側面和頂部</a:t>
            </a:r>
            <a:endParaRPr b="1" sz="2800"/>
          </a:p>
          <a:p>
            <a:pPr indent="-217100" lvl="0" marL="34290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165" name="Google Shape;165;p4"/>
          <p:cNvGrpSpPr/>
          <p:nvPr/>
        </p:nvGrpSpPr>
        <p:grpSpPr>
          <a:xfrm>
            <a:off x="1331644" y="2911040"/>
            <a:ext cx="576715" cy="3067919"/>
            <a:chOff x="3995936" y="3529745"/>
            <a:chExt cx="360040" cy="2225427"/>
          </a:xfrm>
        </p:grpSpPr>
        <p:sp>
          <p:nvSpPr>
            <p:cNvPr id="166" name="Google Shape;166;p4"/>
            <p:cNvSpPr/>
            <p:nvPr/>
          </p:nvSpPr>
          <p:spPr>
            <a:xfrm>
              <a:off x="3995936" y="4849870"/>
              <a:ext cx="360040" cy="905302"/>
            </a:xfrm>
            <a:prstGeom prst="rect">
              <a:avLst/>
            </a:pr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995936" y="3529745"/>
              <a:ext cx="360040" cy="905302"/>
            </a:xfrm>
            <a:prstGeom prst="rect">
              <a:avLst/>
            </a:pr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cxnSp>
          <p:nvCxnSpPr>
            <p:cNvPr id="168" name="Google Shape;168;p4"/>
            <p:cNvCxnSpPr/>
            <p:nvPr/>
          </p:nvCxnSpPr>
          <p:spPr>
            <a:xfrm>
              <a:off x="3995936" y="4077072"/>
              <a:ext cx="360040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9" name="Google Shape;169;p4"/>
          <p:cNvGrpSpPr/>
          <p:nvPr/>
        </p:nvGrpSpPr>
        <p:grpSpPr>
          <a:xfrm>
            <a:off x="4691246" y="2412425"/>
            <a:ext cx="3533580" cy="3713738"/>
            <a:chOff x="4388232" y="2439513"/>
            <a:chExt cx="3533580" cy="3713738"/>
          </a:xfrm>
        </p:grpSpPr>
        <p:sp>
          <p:nvSpPr>
            <p:cNvPr id="170" name="Google Shape;170;p4"/>
            <p:cNvSpPr/>
            <p:nvPr/>
          </p:nvSpPr>
          <p:spPr>
            <a:xfrm>
              <a:off x="4394718" y="2439513"/>
              <a:ext cx="3513335" cy="826376"/>
            </a:xfrm>
            <a:prstGeom prst="rect">
              <a:avLst/>
            </a:prstGeom>
            <a:solidFill>
              <a:schemeClr val="lt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pic>
          <p:nvPicPr>
            <p:cNvPr descr="Isometric Drawing | Fun with Design and Technology in Singapore: " id="171" name="Google Shape;171;p4"/>
            <p:cNvPicPr preferRelativeResize="0"/>
            <p:nvPr/>
          </p:nvPicPr>
          <p:blipFill rotWithShape="1">
            <a:blip r:embed="rId3">
              <a:alphaModFix/>
            </a:blip>
            <a:srcRect b="3604" l="5949" r="4514" t="14519"/>
            <a:stretch/>
          </p:blipFill>
          <p:spPr>
            <a:xfrm>
              <a:off x="4388232" y="3085332"/>
              <a:ext cx="3532847" cy="306791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2" name="Google Shape;172;p4"/>
            <p:cNvCxnSpPr/>
            <p:nvPr/>
          </p:nvCxnSpPr>
          <p:spPr>
            <a:xfrm flipH="1" rot="10800000">
              <a:off x="5217678" y="4730932"/>
              <a:ext cx="624135" cy="360040"/>
            </a:xfrm>
            <a:prstGeom prst="straightConnector1">
              <a:avLst/>
            </a:prstGeom>
            <a:noFill/>
            <a:ln cap="flat" cmpd="sng" w="349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73" name="Google Shape;173;p4"/>
            <p:cNvSpPr/>
            <p:nvPr/>
          </p:nvSpPr>
          <p:spPr>
            <a:xfrm>
              <a:off x="6480858" y="2738013"/>
              <a:ext cx="7557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頂部</a:t>
              </a:r>
              <a:endParaRPr sz="2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cxnSp>
          <p:nvCxnSpPr>
            <p:cNvPr id="174" name="Google Shape;174;p4"/>
            <p:cNvCxnSpPr/>
            <p:nvPr/>
          </p:nvCxnSpPr>
          <p:spPr>
            <a:xfrm>
              <a:off x="6394804" y="2518967"/>
              <a:ext cx="0" cy="689144"/>
            </a:xfrm>
            <a:prstGeom prst="straightConnector1">
              <a:avLst/>
            </a:prstGeom>
            <a:noFill/>
            <a:ln cap="flat" cmpd="sng" w="349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75" name="Google Shape;175;p4"/>
            <p:cNvSpPr/>
            <p:nvPr/>
          </p:nvSpPr>
          <p:spPr>
            <a:xfrm>
              <a:off x="4388232" y="5948746"/>
              <a:ext cx="1451163" cy="177417"/>
            </a:xfrm>
            <a:prstGeom prst="rect">
              <a:avLst/>
            </a:prstGeom>
            <a:solidFill>
              <a:schemeClr val="lt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361189" y="5886195"/>
              <a:ext cx="1451163" cy="177417"/>
            </a:xfrm>
            <a:prstGeom prst="rect">
              <a:avLst/>
            </a:prstGeom>
            <a:solidFill>
              <a:schemeClr val="lt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54710" y="5237236"/>
              <a:ext cx="881385" cy="826376"/>
            </a:xfrm>
            <a:prstGeom prst="rect">
              <a:avLst/>
            </a:prstGeom>
            <a:solidFill>
              <a:schemeClr val="lt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655651" y="5108424"/>
              <a:ext cx="7557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0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正面</a:t>
              </a:r>
              <a:endParaRPr sz="2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239295" y="5381812"/>
              <a:ext cx="603028" cy="537223"/>
            </a:xfrm>
            <a:prstGeom prst="rect">
              <a:avLst/>
            </a:prstGeom>
            <a:solidFill>
              <a:schemeClr val="lt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7166050" y="5526678"/>
              <a:ext cx="755762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0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側面</a:t>
              </a:r>
              <a:endParaRPr sz="2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cxnSp>
          <p:nvCxnSpPr>
            <p:cNvPr id="181" name="Google Shape;181;p4"/>
            <p:cNvCxnSpPr/>
            <p:nvPr/>
          </p:nvCxnSpPr>
          <p:spPr>
            <a:xfrm rot="10800000">
              <a:off x="6924694" y="5132329"/>
              <a:ext cx="541761" cy="316019"/>
            </a:xfrm>
            <a:prstGeom prst="straightConnector1">
              <a:avLst/>
            </a:prstGeom>
            <a:noFill/>
            <a:ln cap="flat" cmpd="sng" w="349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82" name="Google Shape;182;p4"/>
          <p:cNvCxnSpPr/>
          <p:nvPr/>
        </p:nvCxnSpPr>
        <p:spPr>
          <a:xfrm>
            <a:off x="2749704" y="4749220"/>
            <a:ext cx="0" cy="1243971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4"/>
          <p:cNvCxnSpPr/>
          <p:nvPr/>
        </p:nvCxnSpPr>
        <p:spPr>
          <a:xfrm>
            <a:off x="2749704" y="5993191"/>
            <a:ext cx="1246232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4"/>
          <p:cNvCxnSpPr/>
          <p:nvPr/>
        </p:nvCxnSpPr>
        <p:spPr>
          <a:xfrm>
            <a:off x="2749704" y="4749220"/>
            <a:ext cx="576715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3326419" y="4755751"/>
            <a:ext cx="0" cy="777459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3331864" y="5533210"/>
            <a:ext cx="664072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3995936" y="5533210"/>
            <a:ext cx="0" cy="459981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t/>
            </a:r>
            <a:endParaRPr/>
          </a:p>
        </p:txBody>
      </p:sp>
      <p:sp>
        <p:nvSpPr>
          <p:cNvPr id="193" name="Google Shape;193;p3"/>
          <p:cNvSpPr txBox="1"/>
          <p:nvPr>
            <p:ph idx="1" type="body"/>
          </p:nvPr>
        </p:nvSpPr>
        <p:spPr>
          <a:xfrm>
            <a:off x="723298" y="1844824"/>
            <a:ext cx="8218183" cy="383515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1" lang="zh-TW" sz="2800"/>
              <a:t>等角圖以一條垂直軸線和兩條與水平軸線</a:t>
            </a:r>
            <a:endParaRPr b="1" sz="2800"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1960"/>
              <a:buNone/>
            </a:pPr>
            <a:r>
              <a:rPr b="1" lang="zh-TW" sz="2800"/>
              <a:t>成 30度的斜軸為基礎</a:t>
            </a:r>
            <a:endParaRPr b="1" sz="2800"/>
          </a:p>
          <a:p>
            <a:pPr indent="-217100" lvl="0" marL="34290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pic>
        <p:nvPicPr>
          <p:cNvPr descr="Isometric Drawing | Fun with Design and Technology in Singapore: " id="194" name="Google Shape;194;p3"/>
          <p:cNvPicPr preferRelativeResize="0"/>
          <p:nvPr/>
        </p:nvPicPr>
        <p:blipFill rotWithShape="1">
          <a:blip r:embed="rId3">
            <a:alphaModFix/>
          </a:blip>
          <a:srcRect b="3604" l="5949" r="4514" t="14519"/>
          <a:stretch/>
        </p:blipFill>
        <p:spPr>
          <a:xfrm>
            <a:off x="4981918" y="3071843"/>
            <a:ext cx="3532847" cy="306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"/>
          <p:cNvPicPr preferRelativeResize="0"/>
          <p:nvPr/>
        </p:nvPicPr>
        <p:blipFill rotWithShape="1">
          <a:blip r:embed="rId4">
            <a:alphaModFix/>
          </a:blip>
          <a:srcRect b="74012" l="581" r="65045" t="877"/>
          <a:stretch/>
        </p:blipFill>
        <p:spPr>
          <a:xfrm>
            <a:off x="629235" y="4077072"/>
            <a:ext cx="3942765" cy="2062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/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b="1" lang="zh-TW"/>
              <a:t>繪畫步驟</a:t>
            </a:r>
            <a:endParaRPr/>
          </a:p>
        </p:txBody>
      </p:sp>
      <p:sp>
        <p:nvSpPr>
          <p:cNvPr id="201" name="Google Shape;201;p5"/>
          <p:cNvSpPr txBox="1"/>
          <p:nvPr>
            <p:ph idx="1" type="body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zh-TW" sz="2800"/>
              <a:t>由等角軸開始，畫出一夾角皆 為 120° 的「Y」字形，左右斜軸線與水平成 30° 角</a:t>
            </a:r>
            <a:endParaRPr sz="2800"/>
          </a:p>
        </p:txBody>
      </p:sp>
      <p:grpSp>
        <p:nvGrpSpPr>
          <p:cNvPr id="202" name="Google Shape;202;p5"/>
          <p:cNvGrpSpPr/>
          <p:nvPr/>
        </p:nvGrpSpPr>
        <p:grpSpPr>
          <a:xfrm>
            <a:off x="2783747" y="3123077"/>
            <a:ext cx="2664213" cy="2488288"/>
            <a:chOff x="1835696" y="3259971"/>
            <a:chExt cx="2257425" cy="2228850"/>
          </a:xfrm>
        </p:grpSpPr>
        <p:pic>
          <p:nvPicPr>
            <p:cNvPr id="203" name="Google Shape;203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35696" y="3259971"/>
              <a:ext cx="2257425" cy="2228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5"/>
            <p:cNvSpPr txBox="1"/>
            <p:nvPr/>
          </p:nvSpPr>
          <p:spPr>
            <a:xfrm>
              <a:off x="3131840" y="3995772"/>
              <a:ext cx="501449" cy="3308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120</a:t>
              </a:r>
              <a:r>
                <a:rPr lang="zh-TW" sz="18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°</a:t>
              </a:r>
              <a:endParaRPr sz="1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205" name="Google Shape;205;p5"/>
            <p:cNvSpPr txBox="1"/>
            <p:nvPr/>
          </p:nvSpPr>
          <p:spPr>
            <a:xfrm>
              <a:off x="2267744" y="3995772"/>
              <a:ext cx="501449" cy="3308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120</a:t>
              </a:r>
              <a:r>
                <a:rPr lang="zh-TW" sz="18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°</a:t>
              </a:r>
              <a:endParaRPr sz="1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2699792" y="3491716"/>
              <a:ext cx="501449" cy="3308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120</a:t>
              </a:r>
              <a:r>
                <a:rPr lang="zh-TW" sz="18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°</a:t>
              </a:r>
              <a:endParaRPr sz="1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102a6d79d_0_7"/>
          <p:cNvSpPr txBox="1"/>
          <p:nvPr>
            <p:ph type="title"/>
          </p:nvPr>
        </p:nvSpPr>
        <p:spPr>
          <a:xfrm>
            <a:off x="685346" y="609600"/>
            <a:ext cx="7765200" cy="9705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b="1" lang="zh-TW"/>
              <a:t>繪畫步驟</a:t>
            </a:r>
            <a:endParaRPr/>
          </a:p>
        </p:txBody>
      </p:sp>
      <p:sp>
        <p:nvSpPr>
          <p:cNvPr id="212" name="Google Shape;212;g8102a6d79d_0_7"/>
          <p:cNvSpPr txBox="1"/>
          <p:nvPr>
            <p:ph idx="1" type="body"/>
          </p:nvPr>
        </p:nvSpPr>
        <p:spPr>
          <a:xfrm>
            <a:off x="685346" y="1732450"/>
            <a:ext cx="7765200" cy="40587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zh-TW" sz="2800"/>
              <a:t>三軸分別名為(i)長度軸 (ii)寬度軸(iii)高度軸 以表示長寬高。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 sz="2800"/>
          </a:p>
        </p:txBody>
      </p:sp>
      <p:pic>
        <p:nvPicPr>
          <p:cNvPr id="213" name="Google Shape;213;g8102a6d79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500" y="3106225"/>
            <a:ext cx="2466975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8102a6d79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31723">
            <a:off x="5018250" y="3419000"/>
            <a:ext cx="6572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8102a6d79d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19438">
            <a:off x="3559125" y="3374250"/>
            <a:ext cx="657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8102a6d79d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3525" y="4708025"/>
            <a:ext cx="32385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/>
          <p:nvPr>
            <p:ph type="title"/>
          </p:nvPr>
        </p:nvSpPr>
        <p:spPr>
          <a:xfrm>
            <a:off x="441841" y="57387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b="1" lang="zh-TW"/>
              <a:t>繪畫步驟 (方盒法)</a:t>
            </a:r>
            <a:endParaRPr b="1"/>
          </a:p>
        </p:txBody>
      </p:sp>
      <p:sp>
        <p:nvSpPr>
          <p:cNvPr id="222" name="Google Shape;222;p6"/>
          <p:cNvSpPr txBox="1"/>
          <p:nvPr>
            <p:ph idx="1" type="body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zh-TW" sz="2800"/>
              <a:t>1.  選擇及畫出物件的等角軸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32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1960"/>
              <a:buNone/>
            </a:pPr>
            <a:r>
              <a:rPr lang="zh-TW" sz="2800"/>
              <a:t>2.  取物件長、闊和高度的最大值，草繪方盒</a:t>
            </a:r>
            <a:endParaRPr/>
          </a:p>
          <a:p>
            <a:pPr indent="-110420" lvl="0" marL="342900" rtl="0" algn="l">
              <a:spcBef>
                <a:spcPts val="1480"/>
              </a:spcBef>
              <a:spcAft>
                <a:spcPts val="0"/>
              </a:spcAft>
              <a:buSzPts val="3080"/>
              <a:buNone/>
            </a:pPr>
            <a:r>
              <a:t/>
            </a:r>
            <a:endParaRPr sz="4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23" name="Google Shape;223;p6"/>
          <p:cNvGrpSpPr/>
          <p:nvPr/>
        </p:nvGrpSpPr>
        <p:grpSpPr>
          <a:xfrm>
            <a:off x="5220072" y="1401360"/>
            <a:ext cx="1496023" cy="1273086"/>
            <a:chOff x="5205127" y="1105013"/>
            <a:chExt cx="1582949" cy="1315875"/>
          </a:xfrm>
        </p:grpSpPr>
        <p:cxnSp>
          <p:nvCxnSpPr>
            <p:cNvPr id="224" name="Google Shape;224;p6"/>
            <p:cNvCxnSpPr/>
            <p:nvPr/>
          </p:nvCxnSpPr>
          <p:spPr>
            <a:xfrm>
              <a:off x="5205127" y="1105013"/>
              <a:ext cx="792088" cy="43204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" name="Google Shape;225;p6"/>
            <p:cNvCxnSpPr/>
            <p:nvPr/>
          </p:nvCxnSpPr>
          <p:spPr>
            <a:xfrm flipH="1" rot="10800000">
              <a:off x="5995988" y="1114905"/>
              <a:ext cx="792088" cy="43204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6" name="Google Shape;226;p6"/>
            <p:cNvCxnSpPr/>
            <p:nvPr/>
          </p:nvCxnSpPr>
          <p:spPr>
            <a:xfrm>
              <a:off x="5997829" y="1515890"/>
              <a:ext cx="0" cy="90499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7" name="Google Shape;227;p6"/>
          <p:cNvGrpSpPr/>
          <p:nvPr/>
        </p:nvGrpSpPr>
        <p:grpSpPr>
          <a:xfrm>
            <a:off x="5868144" y="3789040"/>
            <a:ext cx="2232248" cy="2592243"/>
            <a:chOff x="3707904" y="3697461"/>
            <a:chExt cx="2232248" cy="2592243"/>
          </a:xfrm>
        </p:grpSpPr>
        <p:cxnSp>
          <p:nvCxnSpPr>
            <p:cNvPr id="228" name="Google Shape;228;p6"/>
            <p:cNvCxnSpPr/>
            <p:nvPr/>
          </p:nvCxnSpPr>
          <p:spPr>
            <a:xfrm>
              <a:off x="3708854" y="4240613"/>
              <a:ext cx="970977" cy="523582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" name="Google Shape;229;p6"/>
            <p:cNvCxnSpPr/>
            <p:nvPr/>
          </p:nvCxnSpPr>
          <p:spPr>
            <a:xfrm flipH="1" rot="10800000">
              <a:off x="4678881" y="4144724"/>
              <a:ext cx="1126994" cy="627051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4680307" y="4747975"/>
              <a:ext cx="0" cy="154172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1" name="Google Shape;231;p6"/>
            <p:cNvCxnSpPr/>
            <p:nvPr/>
          </p:nvCxnSpPr>
          <p:spPr>
            <a:xfrm flipH="1" rot="10800000">
              <a:off x="4056940" y="3816287"/>
              <a:ext cx="1164026" cy="627681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4071562" y="4415562"/>
              <a:ext cx="0" cy="1481235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4704278" y="3697461"/>
              <a:ext cx="970977" cy="523582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5675255" y="4221043"/>
              <a:ext cx="0" cy="1485193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" name="Google Shape;235;p6"/>
            <p:cNvCxnSpPr/>
            <p:nvPr/>
          </p:nvCxnSpPr>
          <p:spPr>
            <a:xfrm flipH="1" rot="10800000">
              <a:off x="4668834" y="5335051"/>
              <a:ext cx="1271318" cy="75002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707904" y="5536024"/>
              <a:ext cx="970977" cy="523582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/>
          <p:nvPr>
            <p:ph idx="1" type="body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zh-TW" sz="2800"/>
              <a:t>3. 於方盒各邊畫出物件細節，然後各轉折點與對軸</a:t>
            </a:r>
            <a:endParaRPr sz="2800"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1960"/>
              <a:buNone/>
            </a:pPr>
            <a:r>
              <a:rPr lang="zh-TW" sz="2800"/>
              <a:t>    畫出平行線</a:t>
            </a:r>
            <a:endParaRPr sz="2800"/>
          </a:p>
          <a:p>
            <a:pPr indent="-425450" lvl="0" marL="51435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425450" lvl="0" marL="51435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425450" lvl="0" marL="51435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425450" lvl="0" marL="51435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1960"/>
              <a:buNone/>
            </a:pPr>
            <a:r>
              <a:rPr lang="zh-TW" sz="2800"/>
              <a:t>4.  加深物件的輪廓線</a:t>
            </a:r>
            <a:endParaRPr sz="2800"/>
          </a:p>
          <a:p>
            <a:pPr indent="-217100" lvl="0" marL="34290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cxnSp>
        <p:nvCxnSpPr>
          <p:cNvPr id="242" name="Google Shape;242;p7"/>
          <p:cNvCxnSpPr/>
          <p:nvPr/>
        </p:nvCxnSpPr>
        <p:spPr>
          <a:xfrm>
            <a:off x="5398051" y="2261103"/>
            <a:ext cx="970977" cy="523582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3" name="Google Shape;243;p7"/>
          <p:cNvGrpSpPr/>
          <p:nvPr/>
        </p:nvGrpSpPr>
        <p:grpSpPr>
          <a:xfrm>
            <a:off x="5397101" y="1738574"/>
            <a:ext cx="2097971" cy="2571620"/>
            <a:chOff x="5397101" y="1738574"/>
            <a:chExt cx="2097971" cy="2571620"/>
          </a:xfrm>
        </p:grpSpPr>
        <p:cxnSp>
          <p:nvCxnSpPr>
            <p:cNvPr id="244" name="Google Shape;244;p7"/>
            <p:cNvCxnSpPr/>
            <p:nvPr/>
          </p:nvCxnSpPr>
          <p:spPr>
            <a:xfrm flipH="1" rot="10800000">
              <a:off x="6368078" y="2165214"/>
              <a:ext cx="1126994" cy="627051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" name="Google Shape;245;p7"/>
            <p:cNvCxnSpPr/>
            <p:nvPr/>
          </p:nvCxnSpPr>
          <p:spPr>
            <a:xfrm>
              <a:off x="6369504" y="2768465"/>
              <a:ext cx="0" cy="154172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" name="Google Shape;246;p7"/>
            <p:cNvCxnSpPr/>
            <p:nvPr/>
          </p:nvCxnSpPr>
          <p:spPr>
            <a:xfrm flipH="1" rot="10800000">
              <a:off x="5746137" y="1738574"/>
              <a:ext cx="1346143" cy="72588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" name="Google Shape;247;p7"/>
            <p:cNvCxnSpPr/>
            <p:nvPr/>
          </p:nvCxnSpPr>
          <p:spPr>
            <a:xfrm>
              <a:off x="5760759" y="2436052"/>
              <a:ext cx="0" cy="1481235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" name="Google Shape;248;p7"/>
            <p:cNvCxnSpPr/>
            <p:nvPr/>
          </p:nvCxnSpPr>
          <p:spPr>
            <a:xfrm>
              <a:off x="6340952" y="1754110"/>
              <a:ext cx="970977" cy="523582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" name="Google Shape;249;p7"/>
            <p:cNvCxnSpPr/>
            <p:nvPr/>
          </p:nvCxnSpPr>
          <p:spPr>
            <a:xfrm>
              <a:off x="7308304" y="2261103"/>
              <a:ext cx="0" cy="1485193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" name="Google Shape;250;p7"/>
            <p:cNvCxnSpPr/>
            <p:nvPr/>
          </p:nvCxnSpPr>
          <p:spPr>
            <a:xfrm flipH="1" rot="10800000">
              <a:off x="6358031" y="3482509"/>
              <a:ext cx="1056103" cy="623055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" name="Google Shape;251;p7"/>
            <p:cNvCxnSpPr/>
            <p:nvPr/>
          </p:nvCxnSpPr>
          <p:spPr>
            <a:xfrm>
              <a:off x="5397101" y="3556514"/>
              <a:ext cx="970977" cy="523582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" name="Google Shape;252;p7"/>
            <p:cNvCxnSpPr/>
            <p:nvPr/>
          </p:nvCxnSpPr>
          <p:spPr>
            <a:xfrm>
              <a:off x="6051440" y="2310870"/>
              <a:ext cx="610166" cy="329021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" name="Google Shape;253;p7"/>
            <p:cNvCxnSpPr/>
            <p:nvPr/>
          </p:nvCxnSpPr>
          <p:spPr>
            <a:xfrm>
              <a:off x="6661606" y="2622814"/>
              <a:ext cx="0" cy="9337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" name="Google Shape;254;p7"/>
            <p:cNvCxnSpPr/>
            <p:nvPr/>
          </p:nvCxnSpPr>
          <p:spPr>
            <a:xfrm flipH="1" rot="10800000">
              <a:off x="6653117" y="3203583"/>
              <a:ext cx="655187" cy="344338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5" name="Google Shape;255;p7"/>
            <p:cNvCxnSpPr/>
            <p:nvPr/>
          </p:nvCxnSpPr>
          <p:spPr>
            <a:xfrm>
              <a:off x="7308304" y="3185115"/>
              <a:ext cx="0" cy="354214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" name="Google Shape;256;p7"/>
            <p:cNvCxnSpPr/>
            <p:nvPr/>
          </p:nvCxnSpPr>
          <p:spPr>
            <a:xfrm>
              <a:off x="6991300" y="3025719"/>
              <a:ext cx="317004" cy="170939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" name="Google Shape;257;p7"/>
            <p:cNvCxnSpPr/>
            <p:nvPr/>
          </p:nvCxnSpPr>
          <p:spPr>
            <a:xfrm flipH="1" rot="10800000">
              <a:off x="6662981" y="3025666"/>
              <a:ext cx="340374" cy="17888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8" name="Google Shape;258;p7"/>
          <p:cNvGrpSpPr/>
          <p:nvPr/>
        </p:nvGrpSpPr>
        <p:grpSpPr>
          <a:xfrm>
            <a:off x="4762149" y="4580316"/>
            <a:ext cx="1564932" cy="1823101"/>
            <a:chOff x="4410774" y="4535182"/>
            <a:chExt cx="1564932" cy="1823101"/>
          </a:xfrm>
        </p:grpSpPr>
        <p:cxnSp>
          <p:nvCxnSpPr>
            <p:cNvPr id="259" name="Google Shape;259;p7"/>
            <p:cNvCxnSpPr/>
            <p:nvPr/>
          </p:nvCxnSpPr>
          <p:spPr>
            <a:xfrm flipH="1" rot="10800000">
              <a:off x="5035480" y="4875532"/>
              <a:ext cx="285039" cy="169453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5036906" y="5021183"/>
              <a:ext cx="0" cy="13371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" name="Google Shape;261;p7"/>
            <p:cNvCxnSpPr/>
            <p:nvPr/>
          </p:nvCxnSpPr>
          <p:spPr>
            <a:xfrm flipH="1" rot="10800000">
              <a:off x="4410774" y="4535182"/>
              <a:ext cx="284827" cy="153588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4418373" y="4681502"/>
              <a:ext cx="0" cy="1321759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" name="Google Shape;263;p7"/>
            <p:cNvCxnSpPr/>
            <p:nvPr/>
          </p:nvCxnSpPr>
          <p:spPr>
            <a:xfrm flipH="1" rot="10800000">
              <a:off x="5025433" y="5816157"/>
              <a:ext cx="950273" cy="54212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4412377" y="6003261"/>
              <a:ext cx="636003" cy="355022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4686227" y="4535182"/>
              <a:ext cx="642781" cy="357427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5329008" y="4875532"/>
              <a:ext cx="0" cy="9337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7" name="Google Shape;267;p7"/>
            <p:cNvCxnSpPr/>
            <p:nvPr/>
          </p:nvCxnSpPr>
          <p:spPr>
            <a:xfrm flipH="1" rot="10800000">
              <a:off x="5320519" y="5456301"/>
              <a:ext cx="655187" cy="344338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5975706" y="5449376"/>
              <a:ext cx="0" cy="378324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5658702" y="5278437"/>
              <a:ext cx="317004" cy="170939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" name="Google Shape;270;p7"/>
            <p:cNvCxnSpPr/>
            <p:nvPr/>
          </p:nvCxnSpPr>
          <p:spPr>
            <a:xfrm flipH="1" rot="10800000">
              <a:off x="5330383" y="5278384"/>
              <a:ext cx="340374" cy="178886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4418373" y="4686290"/>
              <a:ext cx="642781" cy="357427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/>
          <p:nvPr>
            <p:ph type="title"/>
          </p:nvPr>
        </p:nvSpPr>
        <p:spPr>
          <a:xfrm>
            <a:off x="407241" y="132182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zh-TW"/>
              <a:t>運用</a:t>
            </a:r>
            <a:endParaRPr/>
          </a:p>
        </p:txBody>
      </p:sp>
      <p:sp>
        <p:nvSpPr>
          <p:cNvPr id="277" name="Google Shape;277;p8"/>
          <p:cNvSpPr txBox="1"/>
          <p:nvPr>
            <p:ph idx="1" type="body"/>
          </p:nvPr>
        </p:nvSpPr>
        <p:spPr>
          <a:xfrm>
            <a:off x="527966" y="2492896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42900" rtl="0" algn="l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zh-TW"/>
              <a:t>立方體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1960"/>
              <a:buNone/>
            </a:pPr>
            <a:r>
              <a:rPr lang="zh-TW" sz="2800" u="sng">
                <a:solidFill>
                  <a:schemeClr val="hlink"/>
                </a:solidFill>
                <a:hlinkClick r:id="rId3"/>
              </a:rPr>
              <a:t>https://www.youtube.com/watch?v=KAx390oVKuo</a:t>
            </a:r>
            <a:endParaRPr sz="2800"/>
          </a:p>
          <a:p>
            <a:pPr indent="-3060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zh-TW"/>
              <a:t>英文字母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1960"/>
              <a:buNone/>
            </a:pPr>
            <a:r>
              <a:rPr lang="zh-TW" sz="2800" u="sng">
                <a:solidFill>
                  <a:schemeClr val="hlink"/>
                </a:solidFill>
                <a:hlinkClick r:id="rId4"/>
              </a:rPr>
              <a:t>https://www.youtube.com/watch?v=i-VMtmQF16o</a:t>
            </a:r>
            <a:endParaRPr sz="2800"/>
          </a:p>
          <a:p>
            <a:pPr indent="-3060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zh-TW"/>
              <a:t>椅子</a:t>
            </a:r>
            <a:endParaRPr/>
          </a:p>
          <a:p>
            <a:pPr indent="0" lvl="0" marL="0" rtl="0" algn="l">
              <a:spcBef>
                <a:spcPts val="1160"/>
              </a:spcBef>
              <a:spcAft>
                <a:spcPts val="0"/>
              </a:spcAft>
              <a:buSzPts val="1960"/>
              <a:buNone/>
            </a:pPr>
            <a:r>
              <a:rPr lang="zh-TW" sz="2800" u="sng">
                <a:solidFill>
                  <a:schemeClr val="hlink"/>
                </a:solidFill>
                <a:hlinkClick r:id="rId5"/>
              </a:rPr>
              <a:t>https://www.youtube.com/watch?v=sNEcG40vENw</a:t>
            </a:r>
            <a:endParaRPr sz="2800"/>
          </a:p>
        </p:txBody>
      </p:sp>
      <p:sp>
        <p:nvSpPr>
          <p:cNvPr id="278" name="Google Shape;278;p8"/>
          <p:cNvSpPr/>
          <p:nvPr/>
        </p:nvSpPr>
        <p:spPr>
          <a:xfrm>
            <a:off x="755576" y="1185754"/>
            <a:ext cx="784887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我們可運用繪畫等角圖的技巧畫出不同的立體物件，例如立方體、英文字母和椅子。</a:t>
            </a:r>
            <a:endParaRPr sz="3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2017-03-16T03:40:42Z</dcterms:created>
  <dc:creator>Cheng</dc:creator>
</cp:coreProperties>
</file>