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autoCompressPictures="0" embedTrueTypeFonts="1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</p:sldIdLst>
  <p:sldSz cy="5143500" cx="9144000"/>
  <p:notesSz cx="6858000" cy="9144000"/>
  <p:embeddedFontLst>
    <p:embeddedFont>
      <p:font typeface="Average"/>
      <p:regular r:id="rId15"/>
    </p:embeddedFont>
    <p:embeddedFont>
      <p:font typeface="Oswald"/>
      <p:regular r:id="rId16"/>
      <p:bold r:id="rId17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http://customooxmlschemas.google.com/">
      <go:slidesCustomData xmlns:go="http://customooxmlschemas.google.com/" r:id="rId18" roundtripDataSignature="AMtx7mieHPUB7C8ADo0m2RYC2z5F/IC1S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font" Target="fonts/Average-regular.fntdata"/><Relationship Id="rId14" Type="http://schemas.openxmlformats.org/officeDocument/2006/relationships/slide" Target="slides/slide9.xml"/><Relationship Id="rId17" Type="http://schemas.openxmlformats.org/officeDocument/2006/relationships/font" Target="fonts/Oswald-bold.fntdata"/><Relationship Id="rId16" Type="http://schemas.openxmlformats.org/officeDocument/2006/relationships/font" Target="fonts/Oswald-regular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18" Type="http://customschemas.google.com/relationships/presentationmetadata" Target="metadata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1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57" name="Google Shape;57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3" name="Google Shape;63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71" name="Google Shape;71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79" name="Google Shape;79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85" name="Google Shape;85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93" name="Google Shape;93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00" name="Google Shape;100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07" name="Google Shape;107;p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14" name="Google Shape;114;p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oogle Shape;10;p11"/>
          <p:cNvGrpSpPr/>
          <p:nvPr/>
        </p:nvGrpSpPr>
        <p:grpSpPr>
          <a:xfrm>
            <a:off x="4350279" y="2855377"/>
            <a:ext cx="443589" cy="105632"/>
            <a:chOff x="4137525" y="2915950"/>
            <a:chExt cx="869100" cy="207000"/>
          </a:xfrm>
        </p:grpSpPr>
        <p:sp>
          <p:nvSpPr>
            <p:cNvPr id="11" name="Google Shape;11;p11"/>
            <p:cNvSpPr/>
            <p:nvPr/>
          </p:nvSpPr>
          <p:spPr>
            <a:xfrm>
              <a:off x="4468575" y="2915950"/>
              <a:ext cx="207000" cy="2070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" name="Google Shape;12;p11"/>
            <p:cNvSpPr/>
            <p:nvPr/>
          </p:nvSpPr>
          <p:spPr>
            <a:xfrm>
              <a:off x="4799625" y="2915950"/>
              <a:ext cx="207000" cy="2070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" name="Google Shape;13;p11"/>
            <p:cNvSpPr/>
            <p:nvPr/>
          </p:nvSpPr>
          <p:spPr>
            <a:xfrm>
              <a:off x="4137525" y="2915950"/>
              <a:ext cx="207000" cy="2070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4" name="Google Shape;14;p11"/>
          <p:cNvSpPr txBox="1"/>
          <p:nvPr>
            <p:ph type="ctrTitle"/>
          </p:nvPr>
        </p:nvSpPr>
        <p:spPr>
          <a:xfrm>
            <a:off x="671258" y="990800"/>
            <a:ext cx="7801500" cy="17301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15" name="Google Shape;15;p11"/>
          <p:cNvSpPr txBox="1"/>
          <p:nvPr>
            <p:ph idx="1" type="subTitle"/>
          </p:nvPr>
        </p:nvSpPr>
        <p:spPr>
          <a:xfrm>
            <a:off x="671250" y="3174876"/>
            <a:ext cx="7801500" cy="7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16" name="Google Shape;16;p11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ig number">
  <p:cSld name="BIG_NUMBER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20"/>
          <p:cNvSpPr txBox="1"/>
          <p:nvPr>
            <p:ph hasCustomPrompt="1" type="title"/>
          </p:nvPr>
        </p:nvSpPr>
        <p:spPr>
          <a:xfrm>
            <a:off x="311700" y="1255275"/>
            <a:ext cx="8520600" cy="18906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51" name="Google Shape;51;p20"/>
          <p:cNvSpPr txBox="1"/>
          <p:nvPr>
            <p:ph idx="1" type="body"/>
          </p:nvPr>
        </p:nvSpPr>
        <p:spPr>
          <a:xfrm>
            <a:off x="311700" y="32284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52" name="Google Shape;52;p20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lank" type="blank">
  <p:cSld name="BLANK"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21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body" type="tx">
  <p:cSld name="TITLE_AND_BODY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12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19" name="Google Shape;19;p12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0" name="Google Shape;20;p12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header" type="secHead">
  <p:cSld name="SECTION_HEADER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13"/>
          <p:cNvSpPr txBox="1"/>
          <p:nvPr>
            <p:ph type="title"/>
          </p:nvPr>
        </p:nvSpPr>
        <p:spPr>
          <a:xfrm>
            <a:off x="671250" y="2141250"/>
            <a:ext cx="7852200" cy="861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23" name="Google Shape;23;p13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two columns" type="twoColTx">
  <p:cSld name="TITLE_AND_TWO_COLUMNS">
    <p:spTree>
      <p:nvGrpSpPr>
        <p:cNvPr id="24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1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26" name="Google Shape;26;p14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7" name="Google Shape;27;p14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8" name="Google Shape;28;p14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only" type="titleOnly">
  <p:cSld name="TITLE_ONLY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1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31" name="Google Shape;31;p15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One column text">
  <p:cSld name="ONE_COLUMN_TEX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16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4" name="Google Shape;34;p16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5" name="Google Shape;35;p16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Main point">
  <p:cSld name="MAIN_POINT">
    <p:bg>
      <p:bgPr>
        <a:solidFill>
          <a:schemeClr val="lt2"/>
        </a:solidFill>
      </p:bgPr>
    </p:bg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17"/>
          <p:cNvSpPr txBox="1"/>
          <p:nvPr>
            <p:ph type="title"/>
          </p:nvPr>
        </p:nvSpPr>
        <p:spPr>
          <a:xfrm>
            <a:off x="490250" y="526350"/>
            <a:ext cx="6227100" cy="4090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38" name="Google Shape;38;p17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Average"/>
                <a:ea typeface="Average"/>
                <a:cs typeface="Average"/>
                <a:sym typeface="Average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Average"/>
                <a:ea typeface="Average"/>
                <a:cs typeface="Average"/>
                <a:sym typeface="Average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Average"/>
                <a:ea typeface="Average"/>
                <a:cs typeface="Average"/>
                <a:sym typeface="Average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Average"/>
                <a:ea typeface="Average"/>
                <a:cs typeface="Average"/>
                <a:sym typeface="Average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Average"/>
                <a:ea typeface="Average"/>
                <a:cs typeface="Average"/>
                <a:sym typeface="Average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Average"/>
                <a:ea typeface="Average"/>
                <a:cs typeface="Average"/>
                <a:sym typeface="Average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Average"/>
                <a:ea typeface="Average"/>
                <a:cs typeface="Average"/>
                <a:sym typeface="Average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Average"/>
                <a:ea typeface="Average"/>
                <a:cs typeface="Average"/>
                <a:sym typeface="Average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Average"/>
                <a:ea typeface="Average"/>
                <a:cs typeface="Average"/>
                <a:sym typeface="Average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title and description">
  <p:cSld name="SECTION_TITLE_AND_DESCRIPTION">
    <p:spTree>
      <p:nvGrpSpPr>
        <p:cNvPr id="39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18"/>
          <p:cNvSpPr/>
          <p:nvPr/>
        </p:nvSpPr>
        <p:spPr>
          <a:xfrm>
            <a:off x="4572000" y="0"/>
            <a:ext cx="4572000" cy="51435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41" name="Google Shape;41;p18"/>
          <p:cNvCxnSpPr/>
          <p:nvPr/>
        </p:nvCxnSpPr>
        <p:spPr>
          <a:xfrm>
            <a:off x="5029675" y="4495500"/>
            <a:ext cx="468300" cy="0"/>
          </a:xfrm>
          <a:prstGeom prst="straightConnector1">
            <a:avLst/>
          </a:prstGeom>
          <a:noFill/>
          <a:ln cap="flat" cmpd="sng" w="1905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42" name="Google Shape;42;p18"/>
          <p:cNvSpPr txBox="1"/>
          <p:nvPr>
            <p:ph type="title"/>
          </p:nvPr>
        </p:nvSpPr>
        <p:spPr>
          <a:xfrm>
            <a:off x="265500" y="1081400"/>
            <a:ext cx="4045200" cy="17103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43" name="Google Shape;43;p18"/>
          <p:cNvSpPr txBox="1"/>
          <p:nvPr>
            <p:ph idx="1" type="subTitle"/>
          </p:nvPr>
        </p:nvSpPr>
        <p:spPr>
          <a:xfrm>
            <a:off x="265500" y="2845201"/>
            <a:ext cx="4045200" cy="1345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44" name="Google Shape;44;p18"/>
          <p:cNvSpPr txBox="1"/>
          <p:nvPr>
            <p:ph idx="2" type="body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  <a:defRPr>
                <a:solidFill>
                  <a:schemeClr val="lt1"/>
                </a:solidFill>
              </a:defRPr>
            </a:lvl1pPr>
            <a:lvl2pPr indent="-317500" lvl="1" marL="914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2pPr>
            <a:lvl3pPr indent="-317500" lvl="2" marL="1371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3pPr>
            <a:lvl4pPr indent="-317500" lvl="3" marL="1828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4pPr>
            <a:lvl5pPr indent="-317500" lvl="4" marL="22860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5pPr>
            <a:lvl6pPr indent="-317500" lvl="5" marL="27432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6pPr>
            <a:lvl7pPr indent="-317500" lvl="6" marL="3200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7pPr>
            <a:lvl8pPr indent="-317500" lvl="7" marL="3657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8pPr>
            <a:lvl9pPr indent="-317500" lvl="8" marL="411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45" name="Google Shape;45;p18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Average"/>
                <a:ea typeface="Average"/>
                <a:cs typeface="Average"/>
                <a:sym typeface="Average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Average"/>
                <a:ea typeface="Average"/>
                <a:cs typeface="Average"/>
                <a:sym typeface="Average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Average"/>
                <a:ea typeface="Average"/>
                <a:cs typeface="Average"/>
                <a:sym typeface="Average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Average"/>
                <a:ea typeface="Average"/>
                <a:cs typeface="Average"/>
                <a:sym typeface="Average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Average"/>
                <a:ea typeface="Average"/>
                <a:cs typeface="Average"/>
                <a:sym typeface="Average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Average"/>
                <a:ea typeface="Average"/>
                <a:cs typeface="Average"/>
                <a:sym typeface="Average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Average"/>
                <a:ea typeface="Average"/>
                <a:cs typeface="Average"/>
                <a:sym typeface="Average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Average"/>
                <a:ea typeface="Average"/>
                <a:cs typeface="Average"/>
                <a:sym typeface="Average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Average"/>
                <a:ea typeface="Average"/>
                <a:cs typeface="Average"/>
                <a:sym typeface="Average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aption">
  <p:cSld name="CAPTION_ONLY">
    <p:spTree>
      <p:nvGrpSpPr>
        <p:cNvPr id="46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19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Oswald"/>
              <a:buNone/>
              <a:defRPr sz="21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1pPr>
          </a:lstStyle>
          <a:p/>
        </p:txBody>
      </p:sp>
      <p:sp>
        <p:nvSpPr>
          <p:cNvPr id="48" name="Google Shape;48;p19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 name="slate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0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b="0" i="0" sz="3000" u="none" cap="none" strike="noStrike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b="0" i="0" sz="3000" u="none" cap="none" strike="noStrike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b="0" i="0" sz="3000" u="none" cap="none" strike="noStrike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b="0" i="0" sz="3000" u="none" cap="none" strike="noStrike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b="0" i="0" sz="3000" u="none" cap="none" strike="noStrike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b="0" i="0" sz="3000" u="none" cap="none" strike="noStrike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b="0" i="0" sz="3000" u="none" cap="none" strike="noStrike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b="0" i="0" sz="3000" u="none" cap="none" strike="noStrike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b="0" i="0" sz="3000" u="none" cap="none" strike="noStrike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9pPr>
          </a:lstStyle>
          <a:p/>
        </p:txBody>
      </p:sp>
      <p:sp>
        <p:nvSpPr>
          <p:cNvPr id="7" name="Google Shape;7;p10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Average"/>
              <a:buChar char="●"/>
              <a:defRPr b="0" i="0" sz="1800" u="none" cap="none" strike="noStrike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1pPr>
            <a:lvl2pPr indent="-317500" lvl="1" marL="9144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Average"/>
              <a:buChar char="○"/>
              <a:defRPr b="0" i="0" sz="1400" u="none" cap="none" strike="noStrike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2pPr>
            <a:lvl3pPr indent="-317500" lvl="2" marL="13716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Average"/>
              <a:buChar char="■"/>
              <a:defRPr b="0" i="0" sz="1400" u="none" cap="none" strike="noStrike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3pPr>
            <a:lvl4pPr indent="-317500" lvl="3" marL="18288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Average"/>
              <a:buChar char="●"/>
              <a:defRPr b="0" i="0" sz="1400" u="none" cap="none" strike="noStrike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4pPr>
            <a:lvl5pPr indent="-317500" lvl="4" marL="22860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Average"/>
              <a:buChar char="○"/>
              <a:defRPr b="0" i="0" sz="1400" u="none" cap="none" strike="noStrike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5pPr>
            <a:lvl6pPr indent="-317500" lvl="5" marL="27432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Average"/>
              <a:buChar char="■"/>
              <a:defRPr b="0" i="0" sz="1400" u="none" cap="none" strike="noStrike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6pPr>
            <a:lvl7pPr indent="-317500" lvl="6" marL="32004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Average"/>
              <a:buChar char="●"/>
              <a:defRPr b="0" i="0" sz="1400" u="none" cap="none" strike="noStrike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7pPr>
            <a:lvl8pPr indent="-317500" lvl="7" marL="36576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Average"/>
              <a:buChar char="○"/>
              <a:defRPr b="0" i="0" sz="1400" u="none" cap="none" strike="noStrike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8pPr>
            <a:lvl9pPr indent="-317500" lvl="8" marL="4114800" marR="0" rtl="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accent3"/>
              </a:buClr>
              <a:buSzPts val="1400"/>
              <a:buFont typeface="Average"/>
              <a:buChar char="■"/>
              <a:defRPr b="0" i="0" sz="1400" u="none" cap="none" strike="noStrike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9pPr>
          </a:lstStyle>
          <a:p/>
        </p:txBody>
      </p:sp>
      <p:sp>
        <p:nvSpPr>
          <p:cNvPr id="8" name="Google Shape;8;p10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2.jpg"/><Relationship Id="rId4" Type="http://schemas.openxmlformats.org/officeDocument/2006/relationships/image" Target="../media/image1.jp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9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3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4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6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5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7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"/>
          <p:cNvSpPr txBox="1"/>
          <p:nvPr>
            <p:ph type="ctrTitle"/>
          </p:nvPr>
        </p:nvSpPr>
        <p:spPr>
          <a:xfrm>
            <a:off x="671258" y="990800"/>
            <a:ext cx="7801500" cy="17301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</a:pPr>
            <a:r>
              <a:rPr lang="en"/>
              <a:t>展開圖</a:t>
            </a:r>
            <a:endParaRPr/>
          </a:p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</a:pPr>
            <a:r>
              <a:rPr lang="en"/>
              <a:t>Development drawing</a:t>
            </a:r>
            <a:endParaRPr/>
          </a:p>
        </p:txBody>
      </p:sp>
      <p:sp>
        <p:nvSpPr>
          <p:cNvPr id="60" name="Google Shape;60;p1"/>
          <p:cNvSpPr txBox="1"/>
          <p:nvPr>
            <p:ph idx="1" type="subTitle"/>
          </p:nvPr>
        </p:nvSpPr>
        <p:spPr>
          <a:xfrm>
            <a:off x="671250" y="3174876"/>
            <a:ext cx="7801500" cy="7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</a:pPr>
            <a:r>
              <a:rPr lang="en"/>
              <a:t>設計與科技科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2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</a:pPr>
            <a:r>
              <a:rPr lang="en"/>
              <a:t>展開圖</a:t>
            </a:r>
            <a:endParaRPr/>
          </a:p>
        </p:txBody>
      </p:sp>
      <p:sp>
        <p:nvSpPr>
          <p:cNvPr id="66" name="Google Shape;66;p2"/>
          <p:cNvSpPr txBox="1"/>
          <p:nvPr>
            <p:ph idx="1" type="body"/>
          </p:nvPr>
        </p:nvSpPr>
        <p:spPr>
          <a:xfrm>
            <a:off x="311700" y="1215888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SzPts val="1800"/>
              <a:buNone/>
            </a:pPr>
            <a:r>
              <a:rPr lang="en"/>
              <a:t>把一個立體圖形或多面體在平面上攤平後得到的圖形，我們稱它為多面體的展開圖。</a:t>
            </a:r>
            <a:br>
              <a:rPr lang="en"/>
            </a:br>
            <a:endParaRPr/>
          </a:p>
        </p:txBody>
      </p:sp>
      <p:pic>
        <p:nvPicPr>
          <p:cNvPr id="67" name="Google Shape;67;p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910142" y="2340250"/>
            <a:ext cx="3496558" cy="1515175"/>
          </a:xfrm>
          <a:prstGeom prst="rect">
            <a:avLst/>
          </a:prstGeom>
          <a:noFill/>
          <a:ln>
            <a:noFill/>
          </a:ln>
        </p:spPr>
      </p:pic>
      <p:pic>
        <p:nvPicPr>
          <p:cNvPr id="68" name="Google Shape;68;p2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902050" y="2471657"/>
            <a:ext cx="3175425" cy="13837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3"/>
          <p:cNvSpPr txBox="1"/>
          <p:nvPr>
            <p:ph type="title"/>
          </p:nvPr>
        </p:nvSpPr>
        <p:spPr>
          <a:xfrm>
            <a:off x="311700" y="32507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</a:pPr>
            <a:r>
              <a:rPr lang="en"/>
              <a:t>展開圖</a:t>
            </a:r>
            <a:endParaRPr/>
          </a:p>
        </p:txBody>
      </p:sp>
      <p:sp>
        <p:nvSpPr>
          <p:cNvPr id="74" name="Google Shape;74;p3"/>
          <p:cNvSpPr txBox="1"/>
          <p:nvPr>
            <p:ph idx="1" type="body"/>
          </p:nvPr>
        </p:nvSpPr>
        <p:spPr>
          <a:xfrm>
            <a:off x="311700" y="1017725"/>
            <a:ext cx="8520600" cy="3551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"/>
              <a:t>展開圖會以物體表面的實際形狀及大小，按次序在平面上繪畫出來。注意繪畫展開圖前，應了解該立體有多少塊表面。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800"/>
              <a:buNone/>
            </a:pPr>
            <a:r>
              <a:t/>
            </a:r>
            <a:endParaRPr/>
          </a:p>
        </p:txBody>
      </p:sp>
      <p:sp>
        <p:nvSpPr>
          <p:cNvPr id="75" name="Google Shape;75;p3"/>
          <p:cNvSpPr txBox="1"/>
          <p:nvPr/>
        </p:nvSpPr>
        <p:spPr>
          <a:xfrm>
            <a:off x="2363575" y="4492650"/>
            <a:ext cx="3478500" cy="428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" sz="1400" u="none" cap="none" strike="noStrike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rPr>
              <a:t>Fig. 長/闊/高為L/W/H的長方體的展開圖</a:t>
            </a:r>
            <a:endParaRPr b="0" i="0" sz="1400" u="none" cap="none" strike="noStrike">
              <a:solidFill>
                <a:srgbClr val="000000"/>
              </a:solidFill>
              <a:latin typeface="Average"/>
              <a:ea typeface="Average"/>
              <a:cs typeface="Average"/>
              <a:sym typeface="Average"/>
            </a:endParaRPr>
          </a:p>
        </p:txBody>
      </p:sp>
      <p:pic>
        <p:nvPicPr>
          <p:cNvPr id="76" name="Google Shape;76;p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163450" y="1737673"/>
            <a:ext cx="3678625" cy="27549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</a:pPr>
            <a:r>
              <a:rPr lang="en"/>
              <a:t>11種正方體的展開圖</a:t>
            </a:r>
            <a:endParaRPr/>
          </a:p>
        </p:txBody>
      </p:sp>
      <p:pic>
        <p:nvPicPr>
          <p:cNvPr id="82" name="Google Shape;82;p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25950" y="1048000"/>
            <a:ext cx="6508454" cy="38209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5"/>
          <p:cNvSpPr txBox="1"/>
          <p:nvPr>
            <p:ph type="title"/>
          </p:nvPr>
        </p:nvSpPr>
        <p:spPr>
          <a:xfrm>
            <a:off x="332400" y="268625"/>
            <a:ext cx="84792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</a:pPr>
            <a:r>
              <a:rPr lang="en"/>
              <a:t>角柱體</a:t>
            </a:r>
            <a:endParaRPr/>
          </a:p>
        </p:txBody>
      </p:sp>
      <p:sp>
        <p:nvSpPr>
          <p:cNvPr id="88" name="Google Shape;88;p5"/>
          <p:cNvSpPr txBox="1"/>
          <p:nvPr>
            <p:ph idx="1" type="body"/>
          </p:nvPr>
        </p:nvSpPr>
        <p:spPr>
          <a:xfrm>
            <a:off x="4735550" y="1075625"/>
            <a:ext cx="38865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"/>
              <a:t>柱體定義為底與面以全等的多邊形﹐ 以及相對應數量的平行四邊形側面組成；</a:t>
            </a:r>
            <a:br>
              <a:rPr lang="en"/>
            </a:br>
            <a:r>
              <a:rPr lang="en"/>
              <a:t>若底面互相垂直﹐每個側面則為長方形, 稱之為直角柱。</a:t>
            </a:r>
            <a:endParaRPr/>
          </a:p>
          <a:p>
            <a:pPr indent="0" lvl="0" marL="0" rtl="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800"/>
              <a:buNone/>
            </a:pPr>
            <a:br>
              <a:rPr lang="en"/>
            </a:br>
            <a:r>
              <a:rPr lang="en"/>
              <a:t>注: 若底/面的多邊形為形狀不規則﹐ 相對應的平行四邊形的長度亦會受影響 ( 如圖 1 )。</a:t>
            </a:r>
            <a:endParaRPr/>
          </a:p>
        </p:txBody>
      </p:sp>
      <p:sp>
        <p:nvSpPr>
          <p:cNvPr id="89" name="Google Shape;89;p5"/>
          <p:cNvSpPr txBox="1"/>
          <p:nvPr/>
        </p:nvSpPr>
        <p:spPr>
          <a:xfrm>
            <a:off x="262300" y="2433900"/>
            <a:ext cx="515100" cy="257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0" i="0" lang="en" sz="1200" u="none" cap="none" strike="noStrike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圖 </a:t>
            </a:r>
            <a:endParaRPr b="0" i="0" sz="1200" u="none" cap="none" strike="noStrike">
              <a:solidFill>
                <a:srgbClr val="000000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pic>
        <p:nvPicPr>
          <p:cNvPr id="90" name="Google Shape;90;p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68675" y="1182874"/>
            <a:ext cx="4059424" cy="35577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6"/>
          <p:cNvSpPr txBox="1"/>
          <p:nvPr>
            <p:ph type="title"/>
          </p:nvPr>
        </p:nvSpPr>
        <p:spPr>
          <a:xfrm>
            <a:off x="366900" y="416275"/>
            <a:ext cx="8465700" cy="677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</a:pPr>
            <a:r>
              <a:rPr lang="en"/>
              <a:t>圓柱體</a:t>
            </a:r>
            <a:endParaRPr/>
          </a:p>
        </p:txBody>
      </p:sp>
      <p:sp>
        <p:nvSpPr>
          <p:cNvPr id="96" name="Google Shape;96;p6"/>
          <p:cNvSpPr txBox="1"/>
          <p:nvPr>
            <p:ph idx="1" type="body"/>
          </p:nvPr>
        </p:nvSpPr>
        <p:spPr>
          <a:xfrm>
            <a:off x="5482175" y="1152475"/>
            <a:ext cx="3350100" cy="3521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t/>
            </a:r>
            <a:endParaRPr sz="1400"/>
          </a:p>
          <a:p>
            <a:pPr indent="0" lvl="0" marL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800"/>
              <a:buNone/>
            </a:pPr>
            <a:r>
              <a:rPr lang="en" sz="1400"/>
              <a:t>可在俯視圖上分為12等份，以針規量度L的長度，展開圖的長度為12L。</a:t>
            </a:r>
            <a:endParaRPr sz="1400"/>
          </a:p>
          <a:p>
            <a:pPr indent="0" lvl="0" marL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800"/>
              <a:buNone/>
            </a:pPr>
            <a:r>
              <a:rPr lang="en" sz="1400"/>
              <a:t>此方法只是近似法，得出的展開圖長度不準確，但可接受。</a:t>
            </a:r>
            <a:endParaRPr sz="1400"/>
          </a:p>
          <a:p>
            <a:pPr indent="0" lvl="0" marL="0" rtl="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800"/>
              <a:buNone/>
            </a:pPr>
            <a:r>
              <a:t/>
            </a:r>
            <a:endParaRPr sz="1400"/>
          </a:p>
        </p:txBody>
      </p:sp>
      <p:pic>
        <p:nvPicPr>
          <p:cNvPr id="97" name="Google Shape;97;p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52400" y="1246375"/>
            <a:ext cx="5177375" cy="342748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</a:pPr>
            <a:r>
              <a:rPr lang="en"/>
              <a:t>角錐體</a:t>
            </a:r>
            <a:endParaRPr/>
          </a:p>
        </p:txBody>
      </p:sp>
      <p:sp>
        <p:nvSpPr>
          <p:cNvPr id="103" name="Google Shape;103;p7"/>
          <p:cNvSpPr txBox="1"/>
          <p:nvPr>
            <p:ph idx="1" type="body"/>
          </p:nvPr>
        </p:nvSpPr>
        <p:spPr>
          <a:xfrm>
            <a:off x="5298725" y="1152475"/>
            <a:ext cx="35337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SzPts val="1800"/>
              <a:buNone/>
            </a:pPr>
            <a:r>
              <a:rPr lang="en"/>
              <a:t>角錐體由一個多邊形的底及相對應數量的三角形所組成 ﹐若底是正多邊形﹐且側邊都是等腰三角形﹐稱為正角錐。</a:t>
            </a:r>
            <a:endParaRPr/>
          </a:p>
        </p:txBody>
      </p:sp>
      <p:pic>
        <p:nvPicPr>
          <p:cNvPr id="104" name="Google Shape;104;p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52400" y="1170125"/>
            <a:ext cx="4993924" cy="362572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</a:pPr>
            <a:r>
              <a:rPr lang="en"/>
              <a:t>圓錐體</a:t>
            </a:r>
            <a:endParaRPr/>
          </a:p>
        </p:txBody>
      </p:sp>
      <p:sp>
        <p:nvSpPr>
          <p:cNvPr id="110" name="Google Shape;110;p8"/>
          <p:cNvSpPr txBox="1"/>
          <p:nvPr>
            <p:ph idx="1" type="body"/>
          </p:nvPr>
        </p:nvSpPr>
        <p:spPr>
          <a:xfrm>
            <a:off x="5157600" y="1152475"/>
            <a:ext cx="36747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" sz="1400"/>
              <a:t>可在俯視圖上分為12等份，以針規量度W的長度，展開圖的長度為12W。</a:t>
            </a:r>
            <a:endParaRPr sz="1400"/>
          </a:p>
          <a:p>
            <a:pPr indent="0" lvl="0" marL="0" rtl="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800"/>
              <a:buNone/>
            </a:pPr>
            <a:r>
              <a:rPr lang="en" sz="1400"/>
              <a:t>此方法只是近似法，得出的展開圖長度不準確，但可接受。</a:t>
            </a:r>
            <a:endParaRPr/>
          </a:p>
        </p:txBody>
      </p:sp>
      <p:pic>
        <p:nvPicPr>
          <p:cNvPr id="111" name="Google Shape;111;p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54575" y="1050175"/>
            <a:ext cx="4549550" cy="38209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9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</a:pPr>
            <a:r>
              <a:rPr lang="en"/>
              <a:t>其他展開圖</a:t>
            </a:r>
            <a:endParaRPr/>
          </a:p>
        </p:txBody>
      </p:sp>
      <p:pic>
        <p:nvPicPr>
          <p:cNvPr id="117" name="Google Shape;117;p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52400" y="1170125"/>
            <a:ext cx="8839199" cy="366035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late">
  <a:themeElements>
    <a:clrScheme name="Slate">
      <a:dk1>
        <a:srgbClr val="FFFFFF"/>
      </a:dk1>
      <a:lt1>
        <a:srgbClr val="37474F"/>
      </a:lt1>
      <a:dk2>
        <a:srgbClr val="9E9E9E"/>
      </a:dk2>
      <a:lt2>
        <a:srgbClr val="E0E0E0"/>
      </a:lt2>
      <a:accent1>
        <a:srgbClr val="616161"/>
      </a:accent1>
      <a:accent2>
        <a:srgbClr val="78909C"/>
      </a:accent2>
      <a:accent3>
        <a:srgbClr val="CACACA"/>
      </a:accent3>
      <a:accent4>
        <a:srgbClr val="64FFDA"/>
      </a:accent4>
      <a:accent5>
        <a:srgbClr val="FFD966"/>
      </a:accent5>
      <a:accent6>
        <a:srgbClr val="F5F5F5"/>
      </a:accent6>
      <a:hlink>
        <a:srgbClr val="FFD966"/>
      </a:hlink>
      <a:folHlink>
        <a:srgbClr val="FFD966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