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797675" cy="9928225"/>
  <p:embeddedFontLs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RedJMvx6eWbR2ZHdyLIKGsqgq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solidFill>
          <a:schemeClr val="accen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 title="scalloped circle"/>
          <p:cNvSpPr/>
          <p:nvPr/>
        </p:nvSpPr>
        <p:spPr>
          <a:xfrm>
            <a:off x="2063115" y="630937"/>
            <a:ext cx="5230368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" name="Google Shape;20;p14"/>
          <p:cNvSpPr txBox="1"/>
          <p:nvPr>
            <p:ph type="ctrTitle"/>
          </p:nvPr>
        </p:nvSpPr>
        <p:spPr>
          <a:xfrm>
            <a:off x="808892" y="1098388"/>
            <a:ext cx="7738814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subTitle"/>
          </p:nvPr>
        </p:nvSpPr>
        <p:spPr>
          <a:xfrm>
            <a:off x="1661284" y="5979197"/>
            <a:ext cx="6034030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808892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35249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6800414" y="6375679"/>
            <a:ext cx="1747292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" name="Google Shape;25;p14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4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 rot="5400000">
            <a:off x="2958833" y="265926"/>
            <a:ext cx="3593591" cy="763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 rot="5400000">
            <a:off x="4982674" y="2296623"/>
            <a:ext cx="5600404" cy="1771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 rot="5400000">
            <a:off x="1047530" y="277830"/>
            <a:ext cx="5600404" cy="58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showMasterSp="0" type="secHead">
  <p:cSld name="SECTION_HEADER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/>
          <p:nvPr/>
        </p:nvSpPr>
        <p:spPr>
          <a:xfrm>
            <a:off x="0" y="0"/>
            <a:ext cx="2110979" cy="6858000"/>
          </a:xfrm>
          <a:custGeom>
            <a:rect b="b" l="l" r="r" t="t"/>
            <a:pathLst>
              <a:path extrusionOk="0" h="4320" w="1773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5" name="Google Shape;35;p16"/>
          <p:cNvSpPr txBox="1"/>
          <p:nvPr>
            <p:ph type="title"/>
          </p:nvPr>
        </p:nvSpPr>
        <p:spPr>
          <a:xfrm>
            <a:off x="2432197" y="1073889"/>
            <a:ext cx="6140303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2432198" y="5159782"/>
            <a:ext cx="5263116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2427410" y="6375679"/>
            <a:ext cx="1120460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959298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7456825" y="6375679"/>
            <a:ext cx="1115675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" name="Google Shape;40;p16"/>
          <p:cNvSpPr/>
          <p:nvPr/>
        </p:nvSpPr>
        <p:spPr>
          <a:xfrm>
            <a:off x="655786" y="0"/>
            <a:ext cx="1234679" cy="6858000"/>
          </a:xfrm>
          <a:custGeom>
            <a:rect b="b" l="l" r="r" t="t"/>
            <a:pathLst>
              <a:path extrusionOk="0" h="4320" w="1037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41" name="Google Shape;41;p1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42" name="Google Shape;42;p16" title="left scallop shape"/>
            <p:cNvSpPr/>
            <p:nvPr/>
          </p:nvSpPr>
          <p:spPr>
            <a:xfrm>
              <a:off x="0" y="0"/>
              <a:ext cx="2110979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3" name="Google Shape;43;p16" title="left scallop inline"/>
            <p:cNvSpPr/>
            <p:nvPr/>
          </p:nvSpPr>
          <p:spPr>
            <a:xfrm>
              <a:off x="655786" y="0"/>
              <a:ext cx="1234679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942975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985846" y="2286000"/>
            <a:ext cx="3593592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942975" y="381001"/>
            <a:ext cx="7629525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941832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18"/>
          <p:cNvSpPr txBox="1"/>
          <p:nvPr>
            <p:ph idx="2" type="body"/>
          </p:nvPr>
        </p:nvSpPr>
        <p:spPr>
          <a:xfrm>
            <a:off x="941832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3" type="body"/>
          </p:nvPr>
        </p:nvSpPr>
        <p:spPr>
          <a:xfrm>
            <a:off x="4975398" y="2199634"/>
            <a:ext cx="361188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6" name="Google Shape;56;p18"/>
          <p:cNvSpPr txBox="1"/>
          <p:nvPr>
            <p:ph idx="4" type="body"/>
          </p:nvPr>
        </p:nvSpPr>
        <p:spPr>
          <a:xfrm>
            <a:off x="4975398" y="2909102"/>
            <a:ext cx="361188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1" name="Google Shape;71;p21"/>
          <p:cNvSpPr txBox="1"/>
          <p:nvPr>
            <p:ph type="title"/>
          </p:nvPr>
        </p:nvSpPr>
        <p:spPr>
          <a:xfrm>
            <a:off x="6253414" y="457200"/>
            <a:ext cx="2319086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1" i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573788" y="920377"/>
            <a:ext cx="4618814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6pPr>
            <a:lvl7pPr indent="-32385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–"/>
              <a:defRPr sz="1500"/>
            </a:lvl8pPr>
            <a:lvl9pPr indent="-32385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73" name="Google Shape;73;p21"/>
          <p:cNvSpPr txBox="1"/>
          <p:nvPr>
            <p:ph idx="2" type="body"/>
          </p:nvPr>
        </p:nvSpPr>
        <p:spPr>
          <a:xfrm>
            <a:off x="6253414" y="1741336"/>
            <a:ext cx="2319086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573789" y="6375679"/>
            <a:ext cx="92501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4268261" y="6375679"/>
            <a:ext cx="924342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7" name="Google Shape;77;p2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showMasterSp="0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/>
          <p:nvPr>
            <p:ph idx="2" type="pic"/>
          </p:nvPr>
        </p:nvSpPr>
        <p:spPr>
          <a:xfrm>
            <a:off x="212598" y="1"/>
            <a:ext cx="5516689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1" name="Google Shape;81;p22" title="right scallop background shape"/>
          <p:cNvSpPr/>
          <p:nvPr/>
        </p:nvSpPr>
        <p:spPr>
          <a:xfrm>
            <a:off x="5542359" y="0"/>
            <a:ext cx="3601641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2" name="Google Shape;82;p2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2"/>
          <p:cNvSpPr txBox="1"/>
          <p:nvPr>
            <p:ph type="title"/>
          </p:nvPr>
        </p:nvSpPr>
        <p:spPr>
          <a:xfrm>
            <a:off x="6253413" y="457200"/>
            <a:ext cx="2319088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1" i="0" sz="18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6253413" y="1741336"/>
            <a:ext cx="2319088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85" name="Google Shape;85;p22"/>
          <p:cNvSpPr txBox="1"/>
          <p:nvPr>
            <p:ph idx="10" type="dt"/>
          </p:nvPr>
        </p:nvSpPr>
        <p:spPr>
          <a:xfrm>
            <a:off x="574463" y="6375679"/>
            <a:ext cx="92434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1" type="ftr"/>
          </p:nvPr>
        </p:nvSpPr>
        <p:spPr>
          <a:xfrm>
            <a:off x="1577716" y="6375679"/>
            <a:ext cx="2611634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256153" y="6375679"/>
            <a:ext cx="94746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" name="Google Shape;88;p2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3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3"/>
          <p:cNvSpPr/>
          <p:nvPr/>
        </p:nvSpPr>
        <p:spPr>
          <a:xfrm>
            <a:off x="1" y="0"/>
            <a:ext cx="679090" cy="6858000"/>
          </a:xfrm>
          <a:custGeom>
            <a:rect b="b" l="l" r="r" t="t"/>
            <a:pathLst>
              <a:path extrusionOk="0" h="2160" w="211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0.jpg"/><Relationship Id="rId11" Type="http://schemas.openxmlformats.org/officeDocument/2006/relationships/image" Target="../media/image6.jpg"/><Relationship Id="rId10" Type="http://schemas.openxmlformats.org/officeDocument/2006/relationships/image" Target="../media/image4.png"/><Relationship Id="rId9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8" Type="http://schemas.openxmlformats.org/officeDocument/2006/relationships/oleObject" Target="../embeddings/oleObject2.bin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ctrTitle"/>
          </p:nvPr>
        </p:nvSpPr>
        <p:spPr>
          <a:xfrm>
            <a:off x="808892" y="1098388"/>
            <a:ext cx="7738814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</a:pPr>
            <a:r>
              <a:rPr b="1" lang="zh-TW"/>
              <a:t>機械運動 II </a:t>
            </a:r>
            <a:endParaRPr/>
          </a:p>
        </p:txBody>
      </p:sp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1065175" y="5877275"/>
            <a:ext cx="77388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zh-TW" sz="1800"/>
              <a:t>在物理學中，把一個物體相對於另一個物體位置的變化稱為機械運動。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槓桿- 應用例子</a:t>
            </a:r>
            <a:endParaRPr/>
          </a:p>
        </p:txBody>
      </p:sp>
      <p:pic>
        <p:nvPicPr>
          <p:cNvPr id="176" name="Google Shape;17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185" y="2348880"/>
            <a:ext cx="7992888" cy="2677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曲柄</a:t>
            </a:r>
            <a:endParaRPr/>
          </a:p>
        </p:txBody>
      </p:sp>
      <p:pic>
        <p:nvPicPr>
          <p:cNvPr id="182" name="Google Shape;18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056" y="2492896"/>
            <a:ext cx="7550215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/>
          <p:nvPr/>
        </p:nvSpPr>
        <p:spPr>
          <a:xfrm>
            <a:off x="713379" y="1359565"/>
            <a:ext cx="842581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曲柄是一種傳送扭力的機械結構，當輸入的動力離開軸心愈遠，相對地它的輸出扭力便愈大。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曲柄 - 應用例子</a:t>
            </a:r>
            <a:endParaRPr/>
          </a:p>
        </p:txBody>
      </p:sp>
      <p:pic>
        <p:nvPicPr>
          <p:cNvPr id="189" name="Google Shape;18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844824"/>
            <a:ext cx="742968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3875962" y="5898832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單車腳踏</a:t>
            </a:r>
            <a:endParaRPr sz="2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>
          <a:xfrm>
            <a:off x="755576" y="469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b="1" lang="zh-TW"/>
              <a:t>機械運動 II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1403648" y="1619672"/>
            <a:ext cx="352839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zh-TW" sz="3600">
                <a:solidFill>
                  <a:schemeClr val="dk1"/>
                </a:solidFill>
              </a:rPr>
              <a:t>連桿</a:t>
            </a:r>
            <a:endParaRPr sz="36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zh-TW" sz="3600">
                <a:solidFill>
                  <a:schemeClr val="dk1"/>
                </a:solidFill>
              </a:rPr>
              <a:t>槓桿</a:t>
            </a:r>
            <a:endParaRPr sz="36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zh-TW" sz="3600">
                <a:solidFill>
                  <a:schemeClr val="dk1"/>
                </a:solidFill>
              </a:rPr>
              <a:t>曲柄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連桿</a:t>
            </a:r>
            <a:endParaRPr/>
          </a:p>
        </p:txBody>
      </p:sp>
      <p:pic>
        <p:nvPicPr>
          <p:cNvPr id="118" name="Google Shape;11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2996952"/>
            <a:ext cx="632930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611560" y="1268760"/>
            <a:ext cx="828092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連桿機械是以鉸接、滑接的方式，將一組棒件連接而成的機構。</a:t>
            </a:r>
            <a:endParaRPr b="0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用以傳送運動，改變運動方向和動力的機械組件。</a:t>
            </a:r>
            <a:endParaRPr b="0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連桿</a:t>
            </a:r>
            <a:endParaRPr/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755129" y="1797108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79"/>
              <a:buChar char="•"/>
            </a:pPr>
            <a:r>
              <a:rPr lang="zh-TW" sz="1979">
                <a:solidFill>
                  <a:schemeClr val="dk1"/>
                </a:solidFill>
              </a:rPr>
              <a:t>反向運動連桿</a:t>
            </a:r>
            <a:endParaRPr sz="1979">
              <a:solidFill>
                <a:schemeClr val="dk1"/>
              </a:solidFill>
            </a:endParaRPr>
          </a:p>
          <a:p>
            <a:pPr indent="-10287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 sz="1979">
              <a:solidFill>
                <a:schemeClr val="dk1"/>
              </a:solidFill>
            </a:endParaRPr>
          </a:p>
          <a:p>
            <a:pPr indent="-10287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 sz="1979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79"/>
              <a:buChar char="•"/>
            </a:pPr>
            <a:r>
              <a:rPr lang="zh-TW" sz="1979">
                <a:solidFill>
                  <a:schemeClr val="dk1"/>
                </a:solidFill>
              </a:rPr>
              <a:t>平行運動連桿</a:t>
            </a:r>
            <a:endParaRPr sz="197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79"/>
              <a:buNone/>
            </a:pPr>
            <a:r>
              <a:rPr lang="zh-TW" sz="1979">
                <a:solidFill>
                  <a:schemeClr val="dk1"/>
                </a:solidFill>
              </a:rPr>
              <a:t>(例子：工具箱的抽屜)</a:t>
            </a:r>
            <a:endParaRPr sz="1979">
              <a:solidFill>
                <a:schemeClr val="dk1"/>
              </a:solidFill>
            </a:endParaRPr>
          </a:p>
          <a:p>
            <a:pPr indent="-10287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 sz="1979">
              <a:solidFill>
                <a:schemeClr val="dk1"/>
              </a:solidFill>
            </a:endParaRPr>
          </a:p>
          <a:p>
            <a:pPr indent="-10287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 sz="1979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79"/>
              <a:buChar char="•"/>
            </a:pPr>
            <a:r>
              <a:rPr lang="zh-TW" sz="1979">
                <a:solidFill>
                  <a:schemeClr val="dk1"/>
                </a:solidFill>
              </a:rPr>
              <a:t>曲柄滑桿連桿</a:t>
            </a:r>
            <a:endParaRPr sz="197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79"/>
              <a:buNone/>
            </a:pPr>
            <a:r>
              <a:rPr lang="zh-TW" sz="1979">
                <a:solidFill>
                  <a:schemeClr val="dk1"/>
                </a:solidFill>
              </a:rPr>
              <a:t>(例子：蒸汽火車和內燃機氣缸)</a:t>
            </a:r>
            <a:endParaRPr sz="1979">
              <a:solidFill>
                <a:schemeClr val="dk1"/>
              </a:solidFill>
            </a:endParaRPr>
          </a:p>
          <a:p>
            <a:pPr indent="-15875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pic>
        <p:nvPicPr>
          <p:cNvPr descr="P-26-1" id="126" name="Google Shape;126;p4"/>
          <p:cNvPicPr preferRelativeResize="0"/>
          <p:nvPr/>
        </p:nvPicPr>
        <p:blipFill rotWithShape="1">
          <a:blip r:embed="rId4">
            <a:alphaModFix/>
          </a:blip>
          <a:srcRect b="17725" l="1827" r="3525" t="2290"/>
          <a:stretch/>
        </p:blipFill>
        <p:spPr>
          <a:xfrm>
            <a:off x="3995936" y="1268760"/>
            <a:ext cx="2197100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28" name="Google Shape;128;p4"/>
          <p:cNvGraphicFramePr/>
          <p:nvPr/>
        </p:nvGraphicFramePr>
        <p:xfrm>
          <a:off x="6372200" y="1094135"/>
          <a:ext cx="2371725" cy="1457325"/>
        </p:xfrm>
        <a:graphic>
          <a:graphicData uri="http://schemas.openxmlformats.org/presentationml/2006/ole">
            <mc:AlternateContent>
              <mc:Choice Requires="v">
                <p:oleObj r:id="rId5" imgH="1457325" imgW="2371725" progId="Paint.Picture" spid="_x0000_s1">
                  <p:embed/>
                </p:oleObj>
              </mc:Choice>
              <mc:Fallback>
                <p:oleObj r:id="rId6" imgH="1457325" imgW="2371725" progId="Paint.Picture">
                  <p:embed/>
                  <p:pic>
                    <p:nvPicPr>
                      <p:cNvPr id="128" name="Google Shape;128;p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10154" l="0" r="0" t="0"/>
                      <a:stretch/>
                    </p:blipFill>
                    <p:spPr>
                      <a:xfrm>
                        <a:off x="6372200" y="1094135"/>
                        <a:ext cx="237172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Google Shape;129;p4"/>
          <p:cNvSpPr txBox="1"/>
          <p:nvPr/>
        </p:nvSpPr>
        <p:spPr>
          <a:xfrm>
            <a:off x="4373550" y="2551460"/>
            <a:ext cx="19090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反向運動連桿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732240" y="2551460"/>
            <a:ext cx="22322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平行運動連桿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32" name="Google Shape;132;p4"/>
          <p:cNvGraphicFramePr/>
          <p:nvPr/>
        </p:nvGraphicFramePr>
        <p:xfrm>
          <a:off x="4457675" y="4051622"/>
          <a:ext cx="1914525" cy="1266825"/>
        </p:xfrm>
        <a:graphic>
          <a:graphicData uri="http://schemas.openxmlformats.org/presentationml/2006/ole">
            <mc:AlternateContent>
              <mc:Choice Requires="v">
                <p:oleObj r:id="rId8" imgH="1266825" imgW="1914525" progId="Paint.Picture" spid="_x0000_s2">
                  <p:embed/>
                </p:oleObj>
              </mc:Choice>
              <mc:Fallback>
                <p:oleObj r:id="rId9" imgH="1266825" imgW="1914525" progId="Paint.Picture">
                  <p:embed/>
                  <p:pic>
                    <p:nvPicPr>
                      <p:cNvPr id="132" name="Google Shape;132;p4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11342" l="0" r="0" t="0"/>
                      <a:stretch/>
                    </p:blipFill>
                    <p:spPr>
                      <a:xfrm>
                        <a:off x="4457675" y="4051622"/>
                        <a:ext cx="1914525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4" id="133" name="Google Shape;133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89338" y="3702373"/>
            <a:ext cx="1515110" cy="19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4572000" y="5483032"/>
            <a:ext cx="1818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曲柄滑桿連桿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6300192" y="5667698"/>
            <a:ext cx="2808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四桿構成一個平行四邊形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連桿</a:t>
            </a:r>
            <a:endParaRPr/>
          </a:p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938758" y="1563601"/>
            <a:ext cx="763374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>
                <a:solidFill>
                  <a:schemeClr val="dk1"/>
                </a:solidFill>
              </a:rPr>
              <a:t>四桿機構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zh-TW">
                <a:solidFill>
                  <a:schemeClr val="dk1"/>
                </a:solidFill>
              </a:rPr>
              <a:t>(例子：人形機械人的腿部)</a:t>
            </a:r>
            <a:endParaRPr>
              <a:solidFill>
                <a:schemeClr val="dk1"/>
              </a:solidFill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zh-TW">
                <a:solidFill>
                  <a:schemeClr val="dk1"/>
                </a:solidFill>
              </a:rPr>
              <a:t>直角連接桿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zh-TW">
                <a:solidFill>
                  <a:schemeClr val="dk1"/>
                </a:solidFill>
              </a:rPr>
              <a:t> (例子：腳踏車刹車器)</a:t>
            </a:r>
            <a:endParaRPr>
              <a:solidFill>
                <a:schemeClr val="dk1"/>
              </a:solidFill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3-C"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4077072"/>
            <a:ext cx="324036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畫面剪輯"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6427" y="1556792"/>
            <a:ext cx="2879697" cy="171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連桿 - 應用例子</a:t>
            </a:r>
            <a:endParaRPr/>
          </a:p>
        </p:txBody>
      </p:sp>
      <p:pic>
        <p:nvPicPr>
          <p:cNvPr id="149" name="Google Shape;14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7044" r="1414" t="0"/>
          <a:stretch/>
        </p:blipFill>
        <p:spPr>
          <a:xfrm>
            <a:off x="867644" y="2095085"/>
            <a:ext cx="7704856" cy="361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3833529" y="5706834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汽車水撥</a:t>
            </a:r>
            <a:endParaRPr sz="2800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4644008" y="4688950"/>
            <a:ext cx="2736305" cy="42257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槓桿</a:t>
            </a:r>
            <a:endParaRPr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66481" t="0"/>
          <a:stretch/>
        </p:blipFill>
        <p:spPr>
          <a:xfrm>
            <a:off x="1883196" y="1845895"/>
            <a:ext cx="5377608" cy="4726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/>
          <p:nvPr/>
        </p:nvSpPr>
        <p:spPr>
          <a:xfrm>
            <a:off x="755576" y="1322675"/>
            <a:ext cx="683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槓桿的主要用來改變力的大小和方向。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槓桿</a:t>
            </a:r>
            <a:endParaRPr/>
          </a:p>
        </p:txBody>
      </p:sp>
      <p:pic>
        <p:nvPicPr>
          <p:cNvPr id="164" name="Google Shape;164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5336" r="31651" t="0"/>
          <a:stretch/>
        </p:blipFill>
        <p:spPr>
          <a:xfrm>
            <a:off x="2183147" y="1700808"/>
            <a:ext cx="5144963" cy="459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zh-TW"/>
              <a:t>槓桿</a:t>
            </a:r>
            <a:endParaRPr/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70454" r="0" t="0"/>
          <a:stretch/>
        </p:blipFill>
        <p:spPr>
          <a:xfrm>
            <a:off x="2083102" y="1417638"/>
            <a:ext cx="4977795" cy="496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2020-02-25T22:37:21Z</dcterms:created>
  <dc:creator>Windows 使用者</dc:creator>
</cp:coreProperties>
</file>