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797675" cy="9928225"/>
  <p:embeddedFontLs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R7kqo9ahoE8YRu8z2ktV0oknu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regular.fntdata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0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solidFill>
          <a:schemeClr val="accen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 title="scalloped circle"/>
          <p:cNvSpPr/>
          <p:nvPr/>
        </p:nvSpPr>
        <p:spPr>
          <a:xfrm>
            <a:off x="2063115" y="630937"/>
            <a:ext cx="5230368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" name="Google Shape;20;p22"/>
          <p:cNvSpPr txBox="1"/>
          <p:nvPr>
            <p:ph type="ctrTitle"/>
          </p:nvPr>
        </p:nvSpPr>
        <p:spPr>
          <a:xfrm>
            <a:off x="808892" y="1098388"/>
            <a:ext cx="7738814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subTitle"/>
          </p:nvPr>
        </p:nvSpPr>
        <p:spPr>
          <a:xfrm>
            <a:off x="1661284" y="5979197"/>
            <a:ext cx="6034030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808892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3135249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6800414" y="6375679"/>
            <a:ext cx="1747292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" name="Google Shape;25;p2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" type="body"/>
          </p:nvPr>
        </p:nvSpPr>
        <p:spPr>
          <a:xfrm rot="5400000">
            <a:off x="2958833" y="265926"/>
            <a:ext cx="3593591" cy="763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/>
          <p:nvPr>
            <p:ph type="title"/>
          </p:nvPr>
        </p:nvSpPr>
        <p:spPr>
          <a:xfrm rot="5400000">
            <a:off x="4982674" y="2296623"/>
            <a:ext cx="5600404" cy="1771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1" type="body"/>
          </p:nvPr>
        </p:nvSpPr>
        <p:spPr>
          <a:xfrm rot="5400000">
            <a:off x="1047530" y="277830"/>
            <a:ext cx="5600404" cy="58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showMasterSp="0" type="secHead">
  <p:cSld name="SECTION_HEADER">
    <p:bg>
      <p:bgPr>
        <a:solidFill>
          <a:schemeClr val="dk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/>
          <p:nvPr/>
        </p:nvSpPr>
        <p:spPr>
          <a:xfrm>
            <a:off x="0" y="0"/>
            <a:ext cx="2110979" cy="6858000"/>
          </a:xfrm>
          <a:custGeom>
            <a:rect b="b" l="l" r="r" t="t"/>
            <a:pathLst>
              <a:path extrusionOk="0" h="4320" w="1773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5" name="Google Shape;35;p24"/>
          <p:cNvSpPr txBox="1"/>
          <p:nvPr>
            <p:ph type="title"/>
          </p:nvPr>
        </p:nvSpPr>
        <p:spPr>
          <a:xfrm>
            <a:off x="2432197" y="1073889"/>
            <a:ext cx="6140303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sz="63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" type="body"/>
          </p:nvPr>
        </p:nvSpPr>
        <p:spPr>
          <a:xfrm>
            <a:off x="2432198" y="5159782"/>
            <a:ext cx="5263116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2427410" y="6375679"/>
            <a:ext cx="1120460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3959298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7456825" y="6375679"/>
            <a:ext cx="1115675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" name="Google Shape;40;p24"/>
          <p:cNvSpPr/>
          <p:nvPr/>
        </p:nvSpPr>
        <p:spPr>
          <a:xfrm>
            <a:off x="655786" y="0"/>
            <a:ext cx="1234679" cy="6858000"/>
          </a:xfrm>
          <a:custGeom>
            <a:rect b="b" l="l" r="r" t="t"/>
            <a:pathLst>
              <a:path extrusionOk="0" h="4320" w="1037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41" name="Google Shape;41;p24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42" name="Google Shape;42;p24" title="left scallop shape"/>
            <p:cNvSpPr/>
            <p:nvPr/>
          </p:nvSpPr>
          <p:spPr>
            <a:xfrm>
              <a:off x="0" y="0"/>
              <a:ext cx="2110979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3" name="Google Shape;43;p24" title="left scallop inline"/>
            <p:cNvSpPr/>
            <p:nvPr/>
          </p:nvSpPr>
          <p:spPr>
            <a:xfrm>
              <a:off x="655786" y="0"/>
              <a:ext cx="1234679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942975" y="2286000"/>
            <a:ext cx="3593592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4985846" y="2286000"/>
            <a:ext cx="3593592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/>
          <p:nvPr>
            <p:ph type="title"/>
          </p:nvPr>
        </p:nvSpPr>
        <p:spPr>
          <a:xfrm>
            <a:off x="942975" y="381001"/>
            <a:ext cx="7629525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941832" y="2199634"/>
            <a:ext cx="361188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26"/>
          <p:cNvSpPr txBox="1"/>
          <p:nvPr>
            <p:ph idx="2" type="body"/>
          </p:nvPr>
        </p:nvSpPr>
        <p:spPr>
          <a:xfrm>
            <a:off x="941832" y="2909102"/>
            <a:ext cx="361188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3" type="body"/>
          </p:nvPr>
        </p:nvSpPr>
        <p:spPr>
          <a:xfrm>
            <a:off x="4975398" y="2199634"/>
            <a:ext cx="361188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6" name="Google Shape;56;p26"/>
          <p:cNvSpPr txBox="1"/>
          <p:nvPr>
            <p:ph idx="4" type="body"/>
          </p:nvPr>
        </p:nvSpPr>
        <p:spPr>
          <a:xfrm>
            <a:off x="4975398" y="2909102"/>
            <a:ext cx="361188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 title="right scallop background shape"/>
          <p:cNvSpPr/>
          <p:nvPr/>
        </p:nvSpPr>
        <p:spPr>
          <a:xfrm>
            <a:off x="5542359" y="0"/>
            <a:ext cx="3601641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1" name="Google Shape;71;p29"/>
          <p:cNvSpPr txBox="1"/>
          <p:nvPr>
            <p:ph type="title"/>
          </p:nvPr>
        </p:nvSpPr>
        <p:spPr>
          <a:xfrm>
            <a:off x="6253414" y="457200"/>
            <a:ext cx="2319086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1" i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" type="body"/>
          </p:nvPr>
        </p:nvSpPr>
        <p:spPr>
          <a:xfrm>
            <a:off x="573788" y="920377"/>
            <a:ext cx="4618814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6pPr>
            <a:lvl7pPr indent="-32385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8pPr>
            <a:lvl9pPr indent="-32385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73" name="Google Shape;73;p29"/>
          <p:cNvSpPr txBox="1"/>
          <p:nvPr>
            <p:ph idx="2" type="body"/>
          </p:nvPr>
        </p:nvSpPr>
        <p:spPr>
          <a:xfrm>
            <a:off x="6253414" y="1741336"/>
            <a:ext cx="2319086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4" name="Google Shape;74;p29"/>
          <p:cNvSpPr txBox="1"/>
          <p:nvPr>
            <p:ph idx="10" type="dt"/>
          </p:nvPr>
        </p:nvSpPr>
        <p:spPr>
          <a:xfrm>
            <a:off x="573789" y="6375679"/>
            <a:ext cx="92501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1" type="ftr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4268261" y="6375679"/>
            <a:ext cx="924342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7" name="Google Shape;77;p2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showMasterSp="0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/>
          <p:nvPr>
            <p:ph idx="2" type="pic"/>
          </p:nvPr>
        </p:nvSpPr>
        <p:spPr>
          <a:xfrm>
            <a:off x="212598" y="1"/>
            <a:ext cx="5516689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None/>
              <a:defRPr b="0" i="0" sz="2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1" name="Google Shape;81;p30" title="right scallop background shape"/>
          <p:cNvSpPr/>
          <p:nvPr/>
        </p:nvSpPr>
        <p:spPr>
          <a:xfrm>
            <a:off x="5542359" y="0"/>
            <a:ext cx="3601641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2" name="Google Shape;82;p3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0"/>
          <p:cNvSpPr txBox="1"/>
          <p:nvPr>
            <p:ph type="title"/>
          </p:nvPr>
        </p:nvSpPr>
        <p:spPr>
          <a:xfrm>
            <a:off x="6253413" y="457200"/>
            <a:ext cx="2319088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1" i="0" sz="1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" type="body"/>
          </p:nvPr>
        </p:nvSpPr>
        <p:spPr>
          <a:xfrm>
            <a:off x="6253413" y="1741336"/>
            <a:ext cx="2319088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85" name="Google Shape;85;p30"/>
          <p:cNvSpPr txBox="1"/>
          <p:nvPr>
            <p:ph idx="10" type="dt"/>
          </p:nvPr>
        </p:nvSpPr>
        <p:spPr>
          <a:xfrm>
            <a:off x="574463" y="6375679"/>
            <a:ext cx="92434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1" type="ftr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2" type="sldNum"/>
          </p:nvPr>
        </p:nvSpPr>
        <p:spPr>
          <a:xfrm>
            <a:off x="4256153" y="6375679"/>
            <a:ext cx="94746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8" name="Google Shape;88;p3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" name="Google Shape;15;p2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1"/>
          <p:cNvSpPr/>
          <p:nvPr/>
        </p:nvSpPr>
        <p:spPr>
          <a:xfrm>
            <a:off x="1" y="0"/>
            <a:ext cx="679090" cy="6858000"/>
          </a:xfrm>
          <a:custGeom>
            <a:rect b="b" l="l" r="r" t="t"/>
            <a:pathLst>
              <a:path extrusionOk="0" h="2160" w="211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ctrTitle"/>
          </p:nvPr>
        </p:nvSpPr>
        <p:spPr>
          <a:xfrm>
            <a:off x="808892" y="1098388"/>
            <a:ext cx="7738814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</a:pPr>
            <a:r>
              <a:rPr b="1" lang="zh-TW"/>
              <a:t>機械運動 I </a:t>
            </a:r>
            <a:endParaRPr/>
          </a:p>
        </p:txBody>
      </p:sp>
      <p:sp>
        <p:nvSpPr>
          <p:cNvPr id="106" name="Google Shape;106;p1"/>
          <p:cNvSpPr txBox="1"/>
          <p:nvPr>
            <p:ph idx="1" type="subTitle"/>
          </p:nvPr>
        </p:nvSpPr>
        <p:spPr>
          <a:xfrm>
            <a:off x="1661284" y="5877272"/>
            <a:ext cx="6034030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zh-TW" sz="1800"/>
              <a:t>在物理學中，把一個物體相對於另一個物體位置的變化稱為機械運動。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棘輪</a:t>
            </a:r>
            <a:endParaRPr/>
          </a:p>
        </p:txBody>
      </p:sp>
      <p:pic>
        <p:nvPicPr>
          <p:cNvPr descr="S3" id="174" name="Google Shape;1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2590367"/>
            <a:ext cx="487939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0_WELL" id="175" name="Google Shape;1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176" y="2539440"/>
            <a:ext cx="2351783" cy="235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棘輪</a:t>
            </a:r>
            <a:endParaRPr/>
          </a:p>
        </p:txBody>
      </p:sp>
      <p:sp>
        <p:nvSpPr>
          <p:cNvPr id="181" name="Google Shape;181;p11"/>
          <p:cNvSpPr txBox="1"/>
          <p:nvPr>
            <p:ph idx="1" type="body"/>
          </p:nvPr>
        </p:nvSpPr>
        <p:spPr>
          <a:xfrm>
            <a:off x="745282" y="1628798"/>
            <a:ext cx="440283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 sz="2800">
                <a:solidFill>
                  <a:schemeClr val="dk1"/>
                </a:solidFill>
              </a:rPr>
              <a:t>棘輪可以用來限制機械向單方向旋轉，或間歇性地旋轉。</a:t>
            </a:r>
            <a:endParaRPr sz="2800">
              <a:solidFill>
                <a:schemeClr val="dk1"/>
              </a:solidFill>
            </a:endParaRPr>
          </a:p>
          <a:p>
            <a:pPr indent="-508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zh-TW" sz="2800">
                <a:solidFill>
                  <a:schemeClr val="dk1"/>
                </a:solidFill>
              </a:rPr>
              <a:t>棘輪轉動時，棘爪便會跌入裂口或「藏」在齒間，令它不能反方向轉動。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8375" y="2087142"/>
            <a:ext cx="3528392" cy="360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棘輪 - 應用例子</a:t>
            </a:r>
            <a:endParaRPr/>
          </a:p>
        </p:txBody>
      </p:sp>
      <p:pic>
        <p:nvPicPr>
          <p:cNvPr id="188" name="Google Shape;188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6475" y="1851076"/>
            <a:ext cx="6798307" cy="3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/>
          <p:nvPr/>
        </p:nvSpPr>
        <p:spPr>
          <a:xfrm>
            <a:off x="4304222" y="5589240"/>
            <a:ext cx="9028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手扣</a:t>
            </a:r>
            <a:endParaRPr sz="28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滑輪</a:t>
            </a:r>
            <a:endParaRPr/>
          </a:p>
        </p:txBody>
      </p:sp>
      <p:pic>
        <p:nvPicPr>
          <p:cNvPr id="195" name="Google Shape;19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692" y="1874517"/>
            <a:ext cx="7917873" cy="305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type="title"/>
          </p:nvPr>
        </p:nvSpPr>
        <p:spPr>
          <a:xfrm>
            <a:off x="1306599" y="332656"/>
            <a:ext cx="684076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滑輪 - 應用例子</a:t>
            </a:r>
            <a:endParaRPr/>
          </a:p>
        </p:txBody>
      </p:sp>
      <p:pic>
        <p:nvPicPr>
          <p:cNvPr id="201" name="Google Shape;20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773" l="0" r="0" t="0"/>
          <a:stretch/>
        </p:blipFill>
        <p:spPr>
          <a:xfrm>
            <a:off x="1835696" y="1475656"/>
            <a:ext cx="2376264" cy="495791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/>
          <p:nvPr/>
        </p:nvSpPr>
        <p:spPr>
          <a:xfrm>
            <a:off x="4499992" y="5589240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升降機</a:t>
            </a:r>
            <a:endParaRPr sz="28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鏈輪</a:t>
            </a:r>
            <a:endParaRPr/>
          </a:p>
        </p:txBody>
      </p:sp>
      <p:pic>
        <p:nvPicPr>
          <p:cNvPr id="208" name="Google Shape;20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2200" y="1628800"/>
            <a:ext cx="7046857" cy="4005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鏈輪</a:t>
            </a:r>
            <a:endParaRPr/>
          </a:p>
        </p:txBody>
      </p:sp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864008" y="1395023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 sz="2800">
                <a:solidFill>
                  <a:schemeClr val="dk1"/>
                </a:solidFill>
              </a:rPr>
              <a:t>鏈輪是鏈條傳動所使用的輪子，邊緣會有和鏈條咬合的齒，廣泛應用於汽車、摩托車、自行車、繪圖機、印刷機等機械。</a:t>
            </a:r>
            <a:endParaRPr sz="28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zh-TW" sz="2800">
                <a:solidFill>
                  <a:schemeClr val="dk1"/>
                </a:solidFill>
              </a:rPr>
              <a:t>鏈輪和齒輪不同，一般齒輪會直接和其他齒輪接觸，鏈輪會和鏈條接觸，不會和其他鏈輪接觸</a:t>
            </a:r>
            <a:endParaRPr/>
          </a:p>
        </p:txBody>
      </p:sp>
      <p:pic>
        <p:nvPicPr>
          <p:cNvPr descr="http://163.28.10.78/content/junior/life_tech/tc_jr/life_tech03/305/images/30571.jpg" id="215" name="Google Shape;2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0" y="4232290"/>
            <a:ext cx="3565710" cy="228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/>
          <p:nvPr>
            <p:ph type="title"/>
          </p:nvPr>
        </p:nvSpPr>
        <p:spPr>
          <a:xfrm>
            <a:off x="1306599" y="332656"/>
            <a:ext cx="684076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鏈輪 - 應用例子</a:t>
            </a:r>
            <a:endParaRPr/>
          </a:p>
        </p:txBody>
      </p:sp>
      <p:grpSp>
        <p:nvGrpSpPr>
          <p:cNvPr id="221" name="Google Shape;221;p17"/>
          <p:cNvGrpSpPr/>
          <p:nvPr/>
        </p:nvGrpSpPr>
        <p:grpSpPr>
          <a:xfrm>
            <a:off x="1115616" y="1124744"/>
            <a:ext cx="6890195" cy="5240124"/>
            <a:chOff x="985085" y="1475656"/>
            <a:chExt cx="6344538" cy="4953174"/>
          </a:xfrm>
        </p:grpSpPr>
        <p:sp>
          <p:nvSpPr>
            <p:cNvPr id="222" name="Google Shape;222;p17"/>
            <p:cNvSpPr/>
            <p:nvPr/>
          </p:nvSpPr>
          <p:spPr>
            <a:xfrm>
              <a:off x="3821992" y="5905610"/>
              <a:ext cx="902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 u="sng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電鋸</a:t>
              </a:r>
              <a:endParaRPr sz="2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223" name="Google Shape;223;p17"/>
            <p:cNvPicPr preferRelativeResize="0"/>
            <p:nvPr/>
          </p:nvPicPr>
          <p:blipFill rotWithShape="1">
            <a:blip r:embed="rId3">
              <a:alphaModFix/>
            </a:blip>
            <a:srcRect b="3950" l="25400" r="2387" t="0"/>
            <a:stretch/>
          </p:blipFill>
          <p:spPr>
            <a:xfrm>
              <a:off x="1712999" y="1524738"/>
              <a:ext cx="5616624" cy="4229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7"/>
            <p:cNvSpPr/>
            <p:nvPr/>
          </p:nvSpPr>
          <p:spPr>
            <a:xfrm>
              <a:off x="1013680" y="5403319"/>
              <a:ext cx="2808312" cy="4019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986916" y="5009050"/>
              <a:ext cx="1788417" cy="60599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6" name="Google Shape;226;p17"/>
            <p:cNvSpPr/>
            <p:nvPr/>
          </p:nvSpPr>
          <p:spPr>
            <a:xfrm rot="5400000">
              <a:off x="-534839" y="3024176"/>
              <a:ext cx="3703031" cy="60599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985085" y="4288325"/>
              <a:ext cx="9028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鏈條</a:t>
              </a:r>
              <a:endParaRPr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凸輪</a:t>
            </a:r>
            <a:endParaRPr/>
          </a:p>
        </p:txBody>
      </p:sp>
      <p:pic>
        <p:nvPicPr>
          <p:cNvPr id="233" name="Google Shape;233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4600" y="1874517"/>
            <a:ext cx="3522058" cy="3805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凸輪</a:t>
            </a:r>
            <a:endParaRPr/>
          </a:p>
        </p:txBody>
      </p:sp>
      <p:sp>
        <p:nvSpPr>
          <p:cNvPr id="239" name="Google Shape;239;p19"/>
          <p:cNvSpPr txBox="1"/>
          <p:nvPr>
            <p:ph idx="1" type="body"/>
          </p:nvPr>
        </p:nvSpPr>
        <p:spPr>
          <a:xfrm>
            <a:off x="938758" y="1647048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 sz="2800">
                <a:solidFill>
                  <a:schemeClr val="dk1"/>
                </a:solidFill>
              </a:rPr>
              <a:t>凸輪利用輸入旋轉運動來推動隨動件作線性運動，常用於機器和玩具。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 b="22638" l="40659" r="41930" t="8121"/>
          <a:stretch/>
        </p:blipFill>
        <p:spPr>
          <a:xfrm>
            <a:off x="3491880" y="2871224"/>
            <a:ext cx="1060734" cy="253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 rotWithShape="1">
          <a:blip r:embed="rId4">
            <a:alphaModFix/>
          </a:blip>
          <a:srcRect b="22539" l="40895" r="41959" t="8366"/>
          <a:stretch/>
        </p:blipFill>
        <p:spPr>
          <a:xfrm>
            <a:off x="5220072" y="2935292"/>
            <a:ext cx="1033880" cy="25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 rotWithShape="1">
          <a:blip r:embed="rId5">
            <a:alphaModFix/>
          </a:blip>
          <a:srcRect b="22983" l="40778" r="41870" t="9006"/>
          <a:stretch/>
        </p:blipFill>
        <p:spPr>
          <a:xfrm>
            <a:off x="6876256" y="2903269"/>
            <a:ext cx="1087588" cy="25377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19"/>
          <p:cNvGrpSpPr/>
          <p:nvPr/>
        </p:nvGrpSpPr>
        <p:grpSpPr>
          <a:xfrm>
            <a:off x="608275" y="2871302"/>
            <a:ext cx="3168073" cy="2537705"/>
            <a:chOff x="1010602" y="3585318"/>
            <a:chExt cx="2247402" cy="1800225"/>
          </a:xfrm>
        </p:grpSpPr>
        <p:grpSp>
          <p:nvGrpSpPr>
            <p:cNvPr id="244" name="Google Shape;244;p19"/>
            <p:cNvGrpSpPr/>
            <p:nvPr/>
          </p:nvGrpSpPr>
          <p:grpSpPr>
            <a:xfrm>
              <a:off x="1762040" y="3585318"/>
              <a:ext cx="1495964" cy="1800225"/>
              <a:chOff x="1762040" y="3585318"/>
              <a:chExt cx="1495964" cy="1800225"/>
            </a:xfrm>
          </p:grpSpPr>
          <p:pic>
            <p:nvPicPr>
              <p:cNvPr id="245" name="Google Shape;245;p19"/>
              <p:cNvPicPr preferRelativeResize="0"/>
              <p:nvPr/>
            </p:nvPicPr>
            <p:blipFill rotWithShape="1">
              <a:blip r:embed="rId6">
                <a:alphaModFix/>
              </a:blip>
              <a:srcRect b="22539" l="40511" r="41753" t="8267"/>
              <a:stretch/>
            </p:blipFill>
            <p:spPr>
              <a:xfrm>
                <a:off x="1762040" y="3585318"/>
                <a:ext cx="771525" cy="18002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46" name="Google Shape;246;p19"/>
              <p:cNvGrpSpPr/>
              <p:nvPr/>
            </p:nvGrpSpPr>
            <p:grpSpPr>
              <a:xfrm>
                <a:off x="2386329" y="4164172"/>
                <a:ext cx="871675" cy="1122203"/>
                <a:chOff x="2386329" y="4164172"/>
                <a:chExt cx="871675" cy="1122203"/>
              </a:xfrm>
            </p:grpSpPr>
            <p:sp>
              <p:nvSpPr>
                <p:cNvPr id="247" name="Google Shape;247;p19"/>
                <p:cNvSpPr txBox="1"/>
                <p:nvPr/>
              </p:nvSpPr>
              <p:spPr>
                <a:xfrm>
                  <a:off x="2556329" y="4164172"/>
                  <a:ext cx="701675" cy="4705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14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凸輪</a:t>
                  </a:r>
                  <a:endParaRPr/>
                </a:p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14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(轉動)</a:t>
                  </a:r>
                  <a:endParaRPr sz="1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11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</a:t>
                  </a:r>
                  <a:endParaRPr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11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</a:t>
                  </a:r>
                  <a:endParaRPr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8" name="Google Shape;248;p19"/>
                <p:cNvSpPr/>
                <p:nvPr/>
              </p:nvSpPr>
              <p:spPr>
                <a:xfrm flipH="1" rot="10800000">
                  <a:off x="2386329" y="4842510"/>
                  <a:ext cx="405765" cy="443865"/>
                </a:xfrm>
                <a:custGeom>
                  <a:rect b="b" l="l" r="r" t="t"/>
                  <a:pathLst>
                    <a:path extrusionOk="0" fill="none" h="21600" w="2160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extrusionOk="0" h="21600" w="2160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</p:grpSp>
        <p:grpSp>
          <p:nvGrpSpPr>
            <p:cNvPr id="249" name="Google Shape;249;p19"/>
            <p:cNvGrpSpPr/>
            <p:nvPr/>
          </p:nvGrpSpPr>
          <p:grpSpPr>
            <a:xfrm>
              <a:off x="1010602" y="3930967"/>
              <a:ext cx="933054" cy="649045"/>
              <a:chOff x="1010602" y="3930967"/>
              <a:chExt cx="933054" cy="649045"/>
            </a:xfrm>
          </p:grpSpPr>
          <p:sp>
            <p:nvSpPr>
              <p:cNvPr id="250" name="Google Shape;250;p19"/>
              <p:cNvSpPr txBox="1"/>
              <p:nvPr/>
            </p:nvSpPr>
            <p:spPr>
              <a:xfrm>
                <a:off x="1010602" y="4116462"/>
                <a:ext cx="836930" cy="463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隨動件</a:t>
                </a:r>
                <a:endParaRPr/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(上下移動)</a:t>
                </a:r>
                <a:endParaRPr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 </a:t>
                </a:r>
                <a:endParaRPr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51" name="Google Shape;251;p19"/>
              <p:cNvCxnSpPr/>
              <p:nvPr/>
            </p:nvCxnSpPr>
            <p:spPr>
              <a:xfrm>
                <a:off x="1943656" y="3930967"/>
                <a:ext cx="0" cy="5276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triangle"/>
                <a:tailEnd len="med" w="med" type="triangle"/>
              </a:ln>
            </p:spPr>
          </p:cxnSp>
        </p:grpSp>
      </p:grpSp>
      <p:sp>
        <p:nvSpPr>
          <p:cNvPr id="252" name="Google Shape;252;p1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54" name="Google Shape;254;p19"/>
          <p:cNvSpPr/>
          <p:nvPr/>
        </p:nvSpPr>
        <p:spPr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0" y="40576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0" y="76390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b="1" lang="zh-TW"/>
              <a:t>傳動系統</a:t>
            </a:r>
            <a:endParaRPr/>
          </a:p>
        </p:txBody>
      </p:sp>
      <p:sp>
        <p:nvSpPr>
          <p:cNvPr id="112" name="Google Shape;112;p2"/>
          <p:cNvSpPr txBox="1"/>
          <p:nvPr>
            <p:ph idx="1" type="body"/>
          </p:nvPr>
        </p:nvSpPr>
        <p:spPr>
          <a:xfrm>
            <a:off x="779485" y="1874517"/>
            <a:ext cx="6077982" cy="4808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 sz="2800">
                <a:latin typeface="Gill Sans"/>
                <a:ea typeface="Gill Sans"/>
                <a:cs typeface="Gill Sans"/>
                <a:sym typeface="Gill Sans"/>
              </a:rPr>
              <a:t>專門傳送動力(或能量)的機械系統，例如 : 齒輪，輸送皮帶等。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zh-TW" sz="2800">
                <a:latin typeface="Gill Sans"/>
                <a:ea typeface="Gill Sans"/>
                <a:cs typeface="Gill Sans"/>
                <a:sym typeface="Gill Sans"/>
              </a:rPr>
              <a:t>齒輪系統可以改變轉動力的大小、速度、轉動方向和傳送距離。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zh-TW" sz="2800">
                <a:latin typeface="Gill Sans"/>
                <a:ea typeface="Gill Sans"/>
                <a:cs typeface="Gill Sans"/>
                <a:sym typeface="Gill Sans"/>
              </a:rPr>
              <a:t>複合齒輪是引擎常用的元件。在齒輪組中，最後齒輪是控制最後或正確的旋轉速度。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描述: compg1"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1261" y="4380471"/>
            <a:ext cx="2265157" cy="1749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描述: P-23" id="114" name="Google Shape;114;p2"/>
          <p:cNvPicPr preferRelativeResize="0"/>
          <p:nvPr/>
        </p:nvPicPr>
        <p:blipFill rotWithShape="1">
          <a:blip r:embed="rId4">
            <a:alphaModFix/>
          </a:blip>
          <a:srcRect b="9594" l="0" r="0" t="8067"/>
          <a:stretch/>
        </p:blipFill>
        <p:spPr>
          <a:xfrm>
            <a:off x="6106701" y="233875"/>
            <a:ext cx="2729717" cy="1828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7305414" y="6129516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複合齒輪</a:t>
            </a:r>
            <a:endParaRPr sz="18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7378890" y="2061921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齒輪</a:t>
            </a:r>
            <a:endParaRPr sz="18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/>
          <p:nvPr>
            <p:ph type="title"/>
          </p:nvPr>
        </p:nvSpPr>
        <p:spPr>
          <a:xfrm>
            <a:off x="1306599" y="332656"/>
            <a:ext cx="684076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凸輪 - 應用例子</a:t>
            </a:r>
            <a:endParaRPr/>
          </a:p>
        </p:txBody>
      </p:sp>
      <p:pic>
        <p:nvPicPr>
          <p:cNvPr id="262" name="Google Shape;26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834" y="2130815"/>
            <a:ext cx="7634287" cy="305701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0"/>
          <p:cNvSpPr/>
          <p:nvPr/>
        </p:nvSpPr>
        <p:spPr>
          <a:xfrm>
            <a:off x="3916498" y="5319773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玩具汽車</a:t>
            </a:r>
            <a:endParaRPr sz="28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1299753" y="2130815"/>
            <a:ext cx="3384376" cy="29211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827584" y="3904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b="1" lang="zh-TW"/>
              <a:t>機械運動 I</a:t>
            </a:r>
            <a:endParaRPr b="1"/>
          </a:p>
        </p:txBody>
      </p:sp>
      <p:sp>
        <p:nvSpPr>
          <p:cNvPr id="122" name="Google Shape;122;p3"/>
          <p:cNvSpPr txBox="1"/>
          <p:nvPr>
            <p:ph idx="1" type="body"/>
          </p:nvPr>
        </p:nvSpPr>
        <p:spPr>
          <a:xfrm>
            <a:off x="1187624" y="1619672"/>
            <a:ext cx="352839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zh-TW" sz="3600">
                <a:solidFill>
                  <a:schemeClr val="dk1"/>
                </a:solidFill>
              </a:rPr>
              <a:t>正齒輪</a:t>
            </a:r>
            <a:endParaRPr sz="36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zh-TW" sz="3600">
                <a:solidFill>
                  <a:schemeClr val="dk1"/>
                </a:solidFill>
              </a:rPr>
              <a:t>傘齒輪</a:t>
            </a:r>
            <a:endParaRPr sz="36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zh-TW" sz="3600">
                <a:solidFill>
                  <a:schemeClr val="dk1"/>
                </a:solidFill>
              </a:rPr>
              <a:t>小齒輪與齒條</a:t>
            </a:r>
            <a:endParaRPr sz="3600">
              <a:solidFill>
                <a:schemeClr val="dk1"/>
              </a:solidFill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5364088" y="1412776"/>
            <a:ext cx="325070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zh-TW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棘輪</a:t>
            </a:r>
            <a:endParaRPr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zh-TW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滑輪</a:t>
            </a:r>
            <a:endParaRPr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zh-TW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鏈輪</a:t>
            </a:r>
            <a:endParaRPr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zh-TW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凸輪</a:t>
            </a:r>
            <a:endParaRPr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正齒輪</a:t>
            </a:r>
            <a:endParaRPr/>
          </a:p>
        </p:txBody>
      </p:sp>
      <p:pic>
        <p:nvPicPr>
          <p:cNvPr id="129" name="Google Shape;12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4774" y="2330205"/>
            <a:ext cx="4401164" cy="350568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497260" y="1379032"/>
            <a:ext cx="807524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正齒輪是將旋轉動力由旋轉軸傳送至另一平行的轉軸上，常見於金工車床的機械動力傳送構件中。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正齒輪 - 應用例子</a:t>
            </a:r>
            <a:endParaRPr/>
          </a:p>
        </p:txBody>
      </p:sp>
      <p:pic>
        <p:nvPicPr>
          <p:cNvPr id="136" name="Google Shape;13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6197" y="1700809"/>
            <a:ext cx="3915550" cy="417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3581985" y="5949280"/>
            <a:ext cx="19800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鬧鐘齒輪箱</a:t>
            </a:r>
            <a:endParaRPr sz="28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傘齒輪</a:t>
            </a:r>
            <a:endParaRPr/>
          </a:p>
        </p:txBody>
      </p:sp>
      <p:pic>
        <p:nvPicPr>
          <p:cNvPr id="144" name="Google Shape;14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802" y="2987643"/>
            <a:ext cx="7615653" cy="3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/>
          <p:nvPr/>
        </p:nvSpPr>
        <p:spPr>
          <a:xfrm>
            <a:off x="575556" y="1417983"/>
            <a:ext cx="824491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傘齒輪一般稱為菊花牙，用於把旋轉動作以直角的方式傳遞至另一齒輪軸上。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例如：手工具中的手搖鑽。 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傘齒輪 - 應用例子</a:t>
            </a:r>
            <a:endParaRPr/>
          </a:p>
        </p:txBody>
      </p:sp>
      <p:pic>
        <p:nvPicPr>
          <p:cNvPr id="151" name="Google Shape;15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9076" y="2286000"/>
            <a:ext cx="3472560" cy="3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3761521" y="5949280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水喉閘制</a:t>
            </a:r>
            <a:endParaRPr sz="28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齒條及齒輪</a:t>
            </a:r>
            <a:endParaRPr/>
          </a:p>
        </p:txBody>
      </p:sp>
      <p:sp>
        <p:nvSpPr>
          <p:cNvPr id="158" name="Google Shape;158;p8"/>
          <p:cNvSpPr txBox="1"/>
          <p:nvPr>
            <p:ph idx="1" type="body"/>
          </p:nvPr>
        </p:nvSpPr>
        <p:spPr>
          <a:xfrm>
            <a:off x="790450" y="1640181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 sz="2800">
                <a:solidFill>
                  <a:schemeClr val="dk1"/>
                </a:solidFill>
              </a:rPr>
              <a:t>齒條及齒輪系統是由兩個齒件組成，用來把旋轉運動變成線性運動</a:t>
            </a:r>
            <a:r>
              <a:rPr lang="zh-TW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。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P-36-1" id="159" name="Google Shape;1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5" y="3717032"/>
            <a:ext cx="4046989" cy="257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2564" y="3075878"/>
            <a:ext cx="4128543" cy="349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齒條及齒輪 - 應用例子</a:t>
            </a:r>
            <a:endParaRPr/>
          </a:p>
        </p:txBody>
      </p:sp>
      <p:pic>
        <p:nvPicPr>
          <p:cNvPr id="166" name="Google Shape;16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213" y="1556792"/>
            <a:ext cx="7634287" cy="362624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/>
          <p:nvPr/>
        </p:nvSpPr>
        <p:spPr>
          <a:xfrm>
            <a:off x="2157437" y="1556792"/>
            <a:ext cx="4896544" cy="43204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3436158" y="551723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汽車轉向系統</a:t>
            </a:r>
            <a:endParaRPr sz="28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2020-02-25T22:37:21Z</dcterms:created>
  <dc:creator>Windows 使用者</dc:creator>
</cp:coreProperties>
</file>